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87" r:id="rId3"/>
    <p:sldId id="259" r:id="rId4"/>
    <p:sldId id="289" r:id="rId5"/>
    <p:sldId id="260" r:id="rId6"/>
    <p:sldId id="257" r:id="rId7"/>
    <p:sldId id="261" r:id="rId8"/>
    <p:sldId id="288" r:id="rId9"/>
    <p:sldId id="263" r:id="rId10"/>
    <p:sldId id="265" r:id="rId11"/>
    <p:sldId id="290" r:id="rId12"/>
    <p:sldId id="310" r:id="rId13"/>
    <p:sldId id="266" r:id="rId14"/>
    <p:sldId id="267" r:id="rId15"/>
    <p:sldId id="308" r:id="rId16"/>
    <p:sldId id="293" r:id="rId17"/>
    <p:sldId id="269" r:id="rId18"/>
    <p:sldId id="294" r:id="rId19"/>
    <p:sldId id="295" r:id="rId20"/>
    <p:sldId id="296" r:id="rId21"/>
    <p:sldId id="297" r:id="rId22"/>
    <p:sldId id="300" r:id="rId23"/>
    <p:sldId id="272" r:id="rId24"/>
    <p:sldId id="273" r:id="rId25"/>
    <p:sldId id="274" r:id="rId26"/>
    <p:sldId id="309" r:id="rId27"/>
    <p:sldId id="275" r:id="rId28"/>
    <p:sldId id="304" r:id="rId29"/>
    <p:sldId id="301" r:id="rId30"/>
    <p:sldId id="302" r:id="rId31"/>
    <p:sldId id="276" r:id="rId32"/>
    <p:sldId id="303" r:id="rId33"/>
    <p:sldId id="277" r:id="rId34"/>
    <p:sldId id="305" r:id="rId35"/>
    <p:sldId id="306" r:id="rId36"/>
    <p:sldId id="278" r:id="rId37"/>
    <p:sldId id="279" r:id="rId38"/>
    <p:sldId id="285" r:id="rId39"/>
    <p:sldId id="286" r:id="rId40"/>
    <p:sldId id="307"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n" initials="b"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24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C8AB45-3F7E-48C7-9D1C-62FF2BE3207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MY"/>
        </a:p>
      </dgm:t>
    </dgm:pt>
    <dgm:pt modelId="{D35717E7-B015-462E-910B-DC70E32DF984}">
      <dgm:prSet phldrT="[Text]"/>
      <dgm:spPr/>
      <dgm:t>
        <a:bodyPr/>
        <a:lstStyle/>
        <a:p>
          <a:r>
            <a:rPr lang="en-US" dirty="0" smtClean="0"/>
            <a:t>Notification to the Public</a:t>
          </a:r>
          <a:endParaRPr lang="en-MY" dirty="0"/>
        </a:p>
      </dgm:t>
    </dgm:pt>
    <dgm:pt modelId="{3B6D59E5-BDC6-4E60-A6C4-0052DF70CB8F}" type="parTrans" cxnId="{768A1BFA-D748-45EC-AAAF-EB37BCAD5A95}">
      <dgm:prSet/>
      <dgm:spPr/>
      <dgm:t>
        <a:bodyPr/>
        <a:lstStyle/>
        <a:p>
          <a:endParaRPr lang="en-MY"/>
        </a:p>
      </dgm:t>
    </dgm:pt>
    <dgm:pt modelId="{A756D2F5-2FDF-48D8-90B0-50281CEF0ED3}" type="sibTrans" cxnId="{768A1BFA-D748-45EC-AAAF-EB37BCAD5A95}">
      <dgm:prSet/>
      <dgm:spPr/>
      <dgm:t>
        <a:bodyPr/>
        <a:lstStyle/>
        <a:p>
          <a:endParaRPr lang="en-MY"/>
        </a:p>
      </dgm:t>
    </dgm:pt>
    <dgm:pt modelId="{C4F6D7AC-84AE-483F-8D2B-BC48F8259677}">
      <dgm:prSet phldrT="[Text]"/>
      <dgm:spPr/>
      <dgm:t>
        <a:bodyPr/>
        <a:lstStyle/>
        <a:p>
          <a:r>
            <a:rPr lang="en-US" dirty="0" smtClean="0"/>
            <a:t>Entry and Survey</a:t>
          </a:r>
          <a:endParaRPr lang="en-MY" dirty="0"/>
        </a:p>
      </dgm:t>
    </dgm:pt>
    <dgm:pt modelId="{599D6E52-BC1F-4F57-9DD8-88C659F34305}" type="parTrans" cxnId="{12F60715-E1CF-4E79-AE33-B0D366BC79DA}">
      <dgm:prSet/>
      <dgm:spPr/>
      <dgm:t>
        <a:bodyPr/>
        <a:lstStyle/>
        <a:p>
          <a:endParaRPr lang="en-MY"/>
        </a:p>
      </dgm:t>
    </dgm:pt>
    <dgm:pt modelId="{3C611CD9-18CD-4315-8BF7-268A773EF7B0}" type="sibTrans" cxnId="{12F60715-E1CF-4E79-AE33-B0D366BC79DA}">
      <dgm:prSet/>
      <dgm:spPr/>
      <dgm:t>
        <a:bodyPr/>
        <a:lstStyle/>
        <a:p>
          <a:endParaRPr lang="en-MY"/>
        </a:p>
      </dgm:t>
    </dgm:pt>
    <dgm:pt modelId="{613C2316-B60D-4871-B296-41F58FB0EDD4}">
      <dgm:prSet phldrT="[Text]"/>
      <dgm:spPr/>
      <dgm:t>
        <a:bodyPr/>
        <a:lstStyle/>
        <a:p>
          <a:r>
            <a:rPr lang="en-US" dirty="0" smtClean="0"/>
            <a:t>Marking of Land and Notation on Land Register </a:t>
          </a:r>
        </a:p>
      </dgm:t>
    </dgm:pt>
    <dgm:pt modelId="{9D3CAC20-6A05-4282-BB34-5B86E028D6E0}" type="parTrans" cxnId="{73A006CD-9844-4ABE-A079-19975D5DD8CB}">
      <dgm:prSet/>
      <dgm:spPr/>
      <dgm:t>
        <a:bodyPr/>
        <a:lstStyle/>
        <a:p>
          <a:endParaRPr lang="en-MY"/>
        </a:p>
      </dgm:t>
    </dgm:pt>
    <dgm:pt modelId="{E1115FC8-0AA1-4077-9CBC-98B7F64BEE76}" type="sibTrans" cxnId="{73A006CD-9844-4ABE-A079-19975D5DD8CB}">
      <dgm:prSet/>
      <dgm:spPr/>
      <dgm:t>
        <a:bodyPr/>
        <a:lstStyle/>
        <a:p>
          <a:endParaRPr lang="en-MY"/>
        </a:p>
      </dgm:t>
    </dgm:pt>
    <dgm:pt modelId="{C582DB70-0EB8-4738-AB44-40D97373E2F6}">
      <dgm:prSet phldrT="[Text]"/>
      <dgm:spPr/>
      <dgm:t>
        <a:bodyPr/>
        <a:lstStyle/>
        <a:p>
          <a:r>
            <a:rPr lang="en-US" dirty="0" smtClean="0"/>
            <a:t>Enquiry by Land Administrator/ Summary Enquiry</a:t>
          </a:r>
        </a:p>
      </dgm:t>
    </dgm:pt>
    <dgm:pt modelId="{12792134-763A-40EC-918A-91E7FE361223}" type="parTrans" cxnId="{159D0C4C-B8D3-43FD-9EE7-DE6E901F1D6A}">
      <dgm:prSet/>
      <dgm:spPr/>
      <dgm:t>
        <a:bodyPr/>
        <a:lstStyle/>
        <a:p>
          <a:endParaRPr lang="en-MY"/>
        </a:p>
      </dgm:t>
    </dgm:pt>
    <dgm:pt modelId="{F3DB519C-A823-4D41-892C-146BA0F832F5}" type="sibTrans" cxnId="{159D0C4C-B8D3-43FD-9EE7-DE6E901F1D6A}">
      <dgm:prSet/>
      <dgm:spPr/>
      <dgm:t>
        <a:bodyPr/>
        <a:lstStyle/>
        <a:p>
          <a:endParaRPr lang="en-MY"/>
        </a:p>
      </dgm:t>
    </dgm:pt>
    <dgm:pt modelId="{C10442C2-08AE-43B1-B04C-1CD457CF57EC}">
      <dgm:prSet phldrT="[Text]"/>
      <dgm:spPr/>
      <dgm:t>
        <a:bodyPr/>
        <a:lstStyle/>
        <a:p>
          <a:r>
            <a:rPr lang="en-US" dirty="0" smtClean="0"/>
            <a:t>Award by Land Administrator</a:t>
          </a:r>
        </a:p>
      </dgm:t>
    </dgm:pt>
    <dgm:pt modelId="{18FAD956-2A43-4E0B-ADB9-F9563912248B}" type="parTrans" cxnId="{0853DEC2-1004-43BB-B6E5-5FBBF03E8B49}">
      <dgm:prSet/>
      <dgm:spPr/>
      <dgm:t>
        <a:bodyPr/>
        <a:lstStyle/>
        <a:p>
          <a:endParaRPr lang="en-MY"/>
        </a:p>
      </dgm:t>
    </dgm:pt>
    <dgm:pt modelId="{BBA4ADF9-A3A6-4C7E-9C72-50DAC141160D}" type="sibTrans" cxnId="{0853DEC2-1004-43BB-B6E5-5FBBF03E8B49}">
      <dgm:prSet/>
      <dgm:spPr/>
      <dgm:t>
        <a:bodyPr/>
        <a:lstStyle/>
        <a:p>
          <a:endParaRPr lang="en-MY"/>
        </a:p>
      </dgm:t>
    </dgm:pt>
    <dgm:pt modelId="{59134045-1EC9-4F89-9AAE-24BBCE1BFA63}" type="pres">
      <dgm:prSet presAssocID="{D1C8AB45-3F7E-48C7-9D1C-62FF2BE3207D}" presName="linear" presStyleCnt="0">
        <dgm:presLayoutVars>
          <dgm:dir/>
          <dgm:animLvl val="lvl"/>
          <dgm:resizeHandles val="exact"/>
        </dgm:presLayoutVars>
      </dgm:prSet>
      <dgm:spPr/>
      <dgm:t>
        <a:bodyPr/>
        <a:lstStyle/>
        <a:p>
          <a:endParaRPr lang="en-MY"/>
        </a:p>
      </dgm:t>
    </dgm:pt>
    <dgm:pt modelId="{CD188D99-D464-4375-B5CB-50F0D4B8FB88}" type="pres">
      <dgm:prSet presAssocID="{D35717E7-B015-462E-910B-DC70E32DF984}" presName="parentLin" presStyleCnt="0"/>
      <dgm:spPr/>
    </dgm:pt>
    <dgm:pt modelId="{9863A032-3271-4DC5-8484-5062328C7B4E}" type="pres">
      <dgm:prSet presAssocID="{D35717E7-B015-462E-910B-DC70E32DF984}" presName="parentLeftMargin" presStyleLbl="node1" presStyleIdx="0" presStyleCnt="5"/>
      <dgm:spPr/>
      <dgm:t>
        <a:bodyPr/>
        <a:lstStyle/>
        <a:p>
          <a:endParaRPr lang="en-MY"/>
        </a:p>
      </dgm:t>
    </dgm:pt>
    <dgm:pt modelId="{4685BAD7-356B-4CD0-8506-188136D2F84E}" type="pres">
      <dgm:prSet presAssocID="{D35717E7-B015-462E-910B-DC70E32DF984}" presName="parentText" presStyleLbl="node1" presStyleIdx="0" presStyleCnt="5">
        <dgm:presLayoutVars>
          <dgm:chMax val="0"/>
          <dgm:bulletEnabled val="1"/>
        </dgm:presLayoutVars>
      </dgm:prSet>
      <dgm:spPr/>
      <dgm:t>
        <a:bodyPr/>
        <a:lstStyle/>
        <a:p>
          <a:endParaRPr lang="en-MY"/>
        </a:p>
      </dgm:t>
    </dgm:pt>
    <dgm:pt modelId="{6261ED18-FE36-416B-ACDE-33D2AEAE7951}" type="pres">
      <dgm:prSet presAssocID="{D35717E7-B015-462E-910B-DC70E32DF984}" presName="negativeSpace" presStyleCnt="0"/>
      <dgm:spPr/>
    </dgm:pt>
    <dgm:pt modelId="{8C016AEC-499C-433D-9F54-53FD765E6734}" type="pres">
      <dgm:prSet presAssocID="{D35717E7-B015-462E-910B-DC70E32DF984}" presName="childText" presStyleLbl="conFgAcc1" presStyleIdx="0" presStyleCnt="5">
        <dgm:presLayoutVars>
          <dgm:bulletEnabled val="1"/>
        </dgm:presLayoutVars>
      </dgm:prSet>
      <dgm:spPr/>
    </dgm:pt>
    <dgm:pt modelId="{384CE9D3-A084-4077-8BFA-8AFE48A19CF0}" type="pres">
      <dgm:prSet presAssocID="{A756D2F5-2FDF-48D8-90B0-50281CEF0ED3}" presName="spaceBetweenRectangles" presStyleCnt="0"/>
      <dgm:spPr/>
    </dgm:pt>
    <dgm:pt modelId="{1B9303AE-3525-4E10-8C30-D3B15E736471}" type="pres">
      <dgm:prSet presAssocID="{C4F6D7AC-84AE-483F-8D2B-BC48F8259677}" presName="parentLin" presStyleCnt="0"/>
      <dgm:spPr/>
    </dgm:pt>
    <dgm:pt modelId="{81E67877-DB02-4E40-A735-8EF6766F24AE}" type="pres">
      <dgm:prSet presAssocID="{C4F6D7AC-84AE-483F-8D2B-BC48F8259677}" presName="parentLeftMargin" presStyleLbl="node1" presStyleIdx="0" presStyleCnt="5"/>
      <dgm:spPr/>
      <dgm:t>
        <a:bodyPr/>
        <a:lstStyle/>
        <a:p>
          <a:endParaRPr lang="en-MY"/>
        </a:p>
      </dgm:t>
    </dgm:pt>
    <dgm:pt modelId="{065F4925-D4AA-42B5-9125-5B0162EC24AA}" type="pres">
      <dgm:prSet presAssocID="{C4F6D7AC-84AE-483F-8D2B-BC48F8259677}" presName="parentText" presStyleLbl="node1" presStyleIdx="1" presStyleCnt="5">
        <dgm:presLayoutVars>
          <dgm:chMax val="0"/>
          <dgm:bulletEnabled val="1"/>
        </dgm:presLayoutVars>
      </dgm:prSet>
      <dgm:spPr/>
      <dgm:t>
        <a:bodyPr/>
        <a:lstStyle/>
        <a:p>
          <a:endParaRPr lang="en-MY"/>
        </a:p>
      </dgm:t>
    </dgm:pt>
    <dgm:pt modelId="{6518A117-5CD4-4A13-AE6E-B0CE8D56148F}" type="pres">
      <dgm:prSet presAssocID="{C4F6D7AC-84AE-483F-8D2B-BC48F8259677}" presName="negativeSpace" presStyleCnt="0"/>
      <dgm:spPr/>
    </dgm:pt>
    <dgm:pt modelId="{50CF9BA9-4AA5-4BFE-BD34-604BAAEBBDBD}" type="pres">
      <dgm:prSet presAssocID="{C4F6D7AC-84AE-483F-8D2B-BC48F8259677}" presName="childText" presStyleLbl="conFgAcc1" presStyleIdx="1" presStyleCnt="5">
        <dgm:presLayoutVars>
          <dgm:bulletEnabled val="1"/>
        </dgm:presLayoutVars>
      </dgm:prSet>
      <dgm:spPr/>
    </dgm:pt>
    <dgm:pt modelId="{5099F918-465C-4CCC-98F3-AB8263F5C15D}" type="pres">
      <dgm:prSet presAssocID="{3C611CD9-18CD-4315-8BF7-268A773EF7B0}" presName="spaceBetweenRectangles" presStyleCnt="0"/>
      <dgm:spPr/>
    </dgm:pt>
    <dgm:pt modelId="{A46117C1-553A-4929-9957-4506C1B2ED84}" type="pres">
      <dgm:prSet presAssocID="{613C2316-B60D-4871-B296-41F58FB0EDD4}" presName="parentLin" presStyleCnt="0"/>
      <dgm:spPr/>
    </dgm:pt>
    <dgm:pt modelId="{0E9A0EEF-293D-46D0-8130-7080302B0D70}" type="pres">
      <dgm:prSet presAssocID="{613C2316-B60D-4871-B296-41F58FB0EDD4}" presName="parentLeftMargin" presStyleLbl="node1" presStyleIdx="1" presStyleCnt="5"/>
      <dgm:spPr/>
      <dgm:t>
        <a:bodyPr/>
        <a:lstStyle/>
        <a:p>
          <a:endParaRPr lang="en-MY"/>
        </a:p>
      </dgm:t>
    </dgm:pt>
    <dgm:pt modelId="{C8718EED-CB35-4D69-8181-7C05A66F5135}" type="pres">
      <dgm:prSet presAssocID="{613C2316-B60D-4871-B296-41F58FB0EDD4}" presName="parentText" presStyleLbl="node1" presStyleIdx="2" presStyleCnt="5">
        <dgm:presLayoutVars>
          <dgm:chMax val="0"/>
          <dgm:bulletEnabled val="1"/>
        </dgm:presLayoutVars>
      </dgm:prSet>
      <dgm:spPr/>
      <dgm:t>
        <a:bodyPr/>
        <a:lstStyle/>
        <a:p>
          <a:endParaRPr lang="en-MY"/>
        </a:p>
      </dgm:t>
    </dgm:pt>
    <dgm:pt modelId="{69960EB7-1B0C-49B6-8F6A-9384A039CF3C}" type="pres">
      <dgm:prSet presAssocID="{613C2316-B60D-4871-B296-41F58FB0EDD4}" presName="negativeSpace" presStyleCnt="0"/>
      <dgm:spPr/>
    </dgm:pt>
    <dgm:pt modelId="{86C34B70-AAE9-4639-8C9A-D6F0E67511BE}" type="pres">
      <dgm:prSet presAssocID="{613C2316-B60D-4871-B296-41F58FB0EDD4}" presName="childText" presStyleLbl="conFgAcc1" presStyleIdx="2" presStyleCnt="5">
        <dgm:presLayoutVars>
          <dgm:bulletEnabled val="1"/>
        </dgm:presLayoutVars>
      </dgm:prSet>
      <dgm:spPr/>
    </dgm:pt>
    <dgm:pt modelId="{D48544BA-835D-44F2-A232-B4907991DB28}" type="pres">
      <dgm:prSet presAssocID="{E1115FC8-0AA1-4077-9CBC-98B7F64BEE76}" presName="spaceBetweenRectangles" presStyleCnt="0"/>
      <dgm:spPr/>
    </dgm:pt>
    <dgm:pt modelId="{1B32A04B-50AB-4359-AF8E-4A3C812FAE70}" type="pres">
      <dgm:prSet presAssocID="{C582DB70-0EB8-4738-AB44-40D97373E2F6}" presName="parentLin" presStyleCnt="0"/>
      <dgm:spPr/>
    </dgm:pt>
    <dgm:pt modelId="{F3614C54-45AB-40D5-9D63-CDF2ED589232}" type="pres">
      <dgm:prSet presAssocID="{C582DB70-0EB8-4738-AB44-40D97373E2F6}" presName="parentLeftMargin" presStyleLbl="node1" presStyleIdx="2" presStyleCnt="5"/>
      <dgm:spPr/>
      <dgm:t>
        <a:bodyPr/>
        <a:lstStyle/>
        <a:p>
          <a:endParaRPr lang="en-MY"/>
        </a:p>
      </dgm:t>
    </dgm:pt>
    <dgm:pt modelId="{863B0B3A-1890-4059-BE28-2B3F10FD7FA7}" type="pres">
      <dgm:prSet presAssocID="{C582DB70-0EB8-4738-AB44-40D97373E2F6}" presName="parentText" presStyleLbl="node1" presStyleIdx="3" presStyleCnt="5">
        <dgm:presLayoutVars>
          <dgm:chMax val="0"/>
          <dgm:bulletEnabled val="1"/>
        </dgm:presLayoutVars>
      </dgm:prSet>
      <dgm:spPr/>
      <dgm:t>
        <a:bodyPr/>
        <a:lstStyle/>
        <a:p>
          <a:endParaRPr lang="en-MY"/>
        </a:p>
      </dgm:t>
    </dgm:pt>
    <dgm:pt modelId="{91F18990-78BE-4708-95A4-BD6978A3BBA4}" type="pres">
      <dgm:prSet presAssocID="{C582DB70-0EB8-4738-AB44-40D97373E2F6}" presName="negativeSpace" presStyleCnt="0"/>
      <dgm:spPr/>
    </dgm:pt>
    <dgm:pt modelId="{CFBD6E1E-6E71-4EAE-90F1-6AEB49CC9344}" type="pres">
      <dgm:prSet presAssocID="{C582DB70-0EB8-4738-AB44-40D97373E2F6}" presName="childText" presStyleLbl="conFgAcc1" presStyleIdx="3" presStyleCnt="5">
        <dgm:presLayoutVars>
          <dgm:bulletEnabled val="1"/>
        </dgm:presLayoutVars>
      </dgm:prSet>
      <dgm:spPr/>
    </dgm:pt>
    <dgm:pt modelId="{8AB0F2D3-87D8-49B7-B926-2FF8DEF7AC12}" type="pres">
      <dgm:prSet presAssocID="{F3DB519C-A823-4D41-892C-146BA0F832F5}" presName="spaceBetweenRectangles" presStyleCnt="0"/>
      <dgm:spPr/>
    </dgm:pt>
    <dgm:pt modelId="{8899451B-B1EE-41A5-89B1-3749A856F874}" type="pres">
      <dgm:prSet presAssocID="{C10442C2-08AE-43B1-B04C-1CD457CF57EC}" presName="parentLin" presStyleCnt="0"/>
      <dgm:spPr/>
    </dgm:pt>
    <dgm:pt modelId="{D976E6A0-155C-4755-8241-548CFE0710AF}" type="pres">
      <dgm:prSet presAssocID="{C10442C2-08AE-43B1-B04C-1CD457CF57EC}" presName="parentLeftMargin" presStyleLbl="node1" presStyleIdx="3" presStyleCnt="5"/>
      <dgm:spPr/>
      <dgm:t>
        <a:bodyPr/>
        <a:lstStyle/>
        <a:p>
          <a:endParaRPr lang="en-MY"/>
        </a:p>
      </dgm:t>
    </dgm:pt>
    <dgm:pt modelId="{A8D2B0D7-0F98-4F4F-8503-2F45B840879D}" type="pres">
      <dgm:prSet presAssocID="{C10442C2-08AE-43B1-B04C-1CD457CF57EC}" presName="parentText" presStyleLbl="node1" presStyleIdx="4" presStyleCnt="5">
        <dgm:presLayoutVars>
          <dgm:chMax val="0"/>
          <dgm:bulletEnabled val="1"/>
        </dgm:presLayoutVars>
      </dgm:prSet>
      <dgm:spPr/>
      <dgm:t>
        <a:bodyPr/>
        <a:lstStyle/>
        <a:p>
          <a:endParaRPr lang="en-MY"/>
        </a:p>
      </dgm:t>
    </dgm:pt>
    <dgm:pt modelId="{1C1DE890-E405-4184-819F-77B97659C29D}" type="pres">
      <dgm:prSet presAssocID="{C10442C2-08AE-43B1-B04C-1CD457CF57EC}" presName="negativeSpace" presStyleCnt="0"/>
      <dgm:spPr/>
    </dgm:pt>
    <dgm:pt modelId="{CA651685-C209-44AF-AA2F-BE2D5EA787B5}" type="pres">
      <dgm:prSet presAssocID="{C10442C2-08AE-43B1-B04C-1CD457CF57EC}" presName="childText" presStyleLbl="conFgAcc1" presStyleIdx="4" presStyleCnt="5">
        <dgm:presLayoutVars>
          <dgm:bulletEnabled val="1"/>
        </dgm:presLayoutVars>
      </dgm:prSet>
      <dgm:spPr/>
    </dgm:pt>
  </dgm:ptLst>
  <dgm:cxnLst>
    <dgm:cxn modelId="{956DD76F-D817-4F85-97C8-C3CE02B6DE45}" type="presOf" srcId="{D35717E7-B015-462E-910B-DC70E32DF984}" destId="{9863A032-3271-4DC5-8484-5062328C7B4E}" srcOrd="0" destOrd="0" presId="urn:microsoft.com/office/officeart/2005/8/layout/list1"/>
    <dgm:cxn modelId="{768A1BFA-D748-45EC-AAAF-EB37BCAD5A95}" srcId="{D1C8AB45-3F7E-48C7-9D1C-62FF2BE3207D}" destId="{D35717E7-B015-462E-910B-DC70E32DF984}" srcOrd="0" destOrd="0" parTransId="{3B6D59E5-BDC6-4E60-A6C4-0052DF70CB8F}" sibTransId="{A756D2F5-2FDF-48D8-90B0-50281CEF0ED3}"/>
    <dgm:cxn modelId="{159D0C4C-B8D3-43FD-9EE7-DE6E901F1D6A}" srcId="{D1C8AB45-3F7E-48C7-9D1C-62FF2BE3207D}" destId="{C582DB70-0EB8-4738-AB44-40D97373E2F6}" srcOrd="3" destOrd="0" parTransId="{12792134-763A-40EC-918A-91E7FE361223}" sibTransId="{F3DB519C-A823-4D41-892C-146BA0F832F5}"/>
    <dgm:cxn modelId="{0853DEC2-1004-43BB-B6E5-5FBBF03E8B49}" srcId="{D1C8AB45-3F7E-48C7-9D1C-62FF2BE3207D}" destId="{C10442C2-08AE-43B1-B04C-1CD457CF57EC}" srcOrd="4" destOrd="0" parTransId="{18FAD956-2A43-4E0B-ADB9-F9563912248B}" sibTransId="{BBA4ADF9-A3A6-4C7E-9C72-50DAC141160D}"/>
    <dgm:cxn modelId="{73A006CD-9844-4ABE-A079-19975D5DD8CB}" srcId="{D1C8AB45-3F7E-48C7-9D1C-62FF2BE3207D}" destId="{613C2316-B60D-4871-B296-41F58FB0EDD4}" srcOrd="2" destOrd="0" parTransId="{9D3CAC20-6A05-4282-BB34-5B86E028D6E0}" sibTransId="{E1115FC8-0AA1-4077-9CBC-98B7F64BEE76}"/>
    <dgm:cxn modelId="{7870943D-A440-407C-8FDF-83BD688AB53E}" type="presOf" srcId="{613C2316-B60D-4871-B296-41F58FB0EDD4}" destId="{C8718EED-CB35-4D69-8181-7C05A66F5135}" srcOrd="1" destOrd="0" presId="urn:microsoft.com/office/officeart/2005/8/layout/list1"/>
    <dgm:cxn modelId="{7197BFDB-6D11-4959-B134-8E9F254BD279}" type="presOf" srcId="{613C2316-B60D-4871-B296-41F58FB0EDD4}" destId="{0E9A0EEF-293D-46D0-8130-7080302B0D70}" srcOrd="0" destOrd="0" presId="urn:microsoft.com/office/officeart/2005/8/layout/list1"/>
    <dgm:cxn modelId="{D75AFA77-C663-4DB7-BBB4-80C2A4386DEE}" type="presOf" srcId="{C10442C2-08AE-43B1-B04C-1CD457CF57EC}" destId="{A8D2B0D7-0F98-4F4F-8503-2F45B840879D}" srcOrd="1" destOrd="0" presId="urn:microsoft.com/office/officeart/2005/8/layout/list1"/>
    <dgm:cxn modelId="{361FDF4E-5DC0-41B1-9486-02ECED9173C0}" type="presOf" srcId="{D1C8AB45-3F7E-48C7-9D1C-62FF2BE3207D}" destId="{59134045-1EC9-4F89-9AAE-24BBCE1BFA63}" srcOrd="0" destOrd="0" presId="urn:microsoft.com/office/officeart/2005/8/layout/list1"/>
    <dgm:cxn modelId="{B128EE0B-A1F6-4632-96ED-D4596010B84B}" type="presOf" srcId="{D35717E7-B015-462E-910B-DC70E32DF984}" destId="{4685BAD7-356B-4CD0-8506-188136D2F84E}" srcOrd="1" destOrd="0" presId="urn:microsoft.com/office/officeart/2005/8/layout/list1"/>
    <dgm:cxn modelId="{12F60715-E1CF-4E79-AE33-B0D366BC79DA}" srcId="{D1C8AB45-3F7E-48C7-9D1C-62FF2BE3207D}" destId="{C4F6D7AC-84AE-483F-8D2B-BC48F8259677}" srcOrd="1" destOrd="0" parTransId="{599D6E52-BC1F-4F57-9DD8-88C659F34305}" sibTransId="{3C611CD9-18CD-4315-8BF7-268A773EF7B0}"/>
    <dgm:cxn modelId="{02E05315-DC90-4DEC-BA80-E2002C5DFB02}" type="presOf" srcId="{C582DB70-0EB8-4738-AB44-40D97373E2F6}" destId="{F3614C54-45AB-40D5-9D63-CDF2ED589232}" srcOrd="0" destOrd="0" presId="urn:microsoft.com/office/officeart/2005/8/layout/list1"/>
    <dgm:cxn modelId="{94B05308-430A-4EEB-83EC-31B786C7EB1F}" type="presOf" srcId="{C10442C2-08AE-43B1-B04C-1CD457CF57EC}" destId="{D976E6A0-155C-4755-8241-548CFE0710AF}" srcOrd="0" destOrd="0" presId="urn:microsoft.com/office/officeart/2005/8/layout/list1"/>
    <dgm:cxn modelId="{6FE605A5-FD00-4568-8E65-106EC15CA327}" type="presOf" srcId="{C4F6D7AC-84AE-483F-8D2B-BC48F8259677}" destId="{065F4925-D4AA-42B5-9125-5B0162EC24AA}" srcOrd="1" destOrd="0" presId="urn:microsoft.com/office/officeart/2005/8/layout/list1"/>
    <dgm:cxn modelId="{01952D1F-A084-48AC-905C-046A1DAB7F7F}" type="presOf" srcId="{C4F6D7AC-84AE-483F-8D2B-BC48F8259677}" destId="{81E67877-DB02-4E40-A735-8EF6766F24AE}" srcOrd="0" destOrd="0" presId="urn:microsoft.com/office/officeart/2005/8/layout/list1"/>
    <dgm:cxn modelId="{060CBB5B-C2EE-49CA-98E7-5B38B2D48E31}" type="presOf" srcId="{C582DB70-0EB8-4738-AB44-40D97373E2F6}" destId="{863B0B3A-1890-4059-BE28-2B3F10FD7FA7}" srcOrd="1" destOrd="0" presId="urn:microsoft.com/office/officeart/2005/8/layout/list1"/>
    <dgm:cxn modelId="{7797C0D3-64E1-490F-A045-B547FD631D80}" type="presParOf" srcId="{59134045-1EC9-4F89-9AAE-24BBCE1BFA63}" destId="{CD188D99-D464-4375-B5CB-50F0D4B8FB88}" srcOrd="0" destOrd="0" presId="urn:microsoft.com/office/officeart/2005/8/layout/list1"/>
    <dgm:cxn modelId="{01C23C54-E379-4A0A-B7D6-E84FD1CF15C2}" type="presParOf" srcId="{CD188D99-D464-4375-B5CB-50F0D4B8FB88}" destId="{9863A032-3271-4DC5-8484-5062328C7B4E}" srcOrd="0" destOrd="0" presId="urn:microsoft.com/office/officeart/2005/8/layout/list1"/>
    <dgm:cxn modelId="{EA51B1C7-35C1-45E7-914E-8AAE200F693C}" type="presParOf" srcId="{CD188D99-D464-4375-B5CB-50F0D4B8FB88}" destId="{4685BAD7-356B-4CD0-8506-188136D2F84E}" srcOrd="1" destOrd="0" presId="urn:microsoft.com/office/officeart/2005/8/layout/list1"/>
    <dgm:cxn modelId="{63336E21-E0EF-4A9B-A791-5BE2BF54CE9E}" type="presParOf" srcId="{59134045-1EC9-4F89-9AAE-24BBCE1BFA63}" destId="{6261ED18-FE36-416B-ACDE-33D2AEAE7951}" srcOrd="1" destOrd="0" presId="urn:microsoft.com/office/officeart/2005/8/layout/list1"/>
    <dgm:cxn modelId="{CAC6E451-924F-4B5A-98C4-728E5AB4E514}" type="presParOf" srcId="{59134045-1EC9-4F89-9AAE-24BBCE1BFA63}" destId="{8C016AEC-499C-433D-9F54-53FD765E6734}" srcOrd="2" destOrd="0" presId="urn:microsoft.com/office/officeart/2005/8/layout/list1"/>
    <dgm:cxn modelId="{7CD274C1-F1FD-458D-A99C-AAEBF0ECA2FF}" type="presParOf" srcId="{59134045-1EC9-4F89-9AAE-24BBCE1BFA63}" destId="{384CE9D3-A084-4077-8BFA-8AFE48A19CF0}" srcOrd="3" destOrd="0" presId="urn:microsoft.com/office/officeart/2005/8/layout/list1"/>
    <dgm:cxn modelId="{2F9CF838-0E54-405D-995B-FE7E5FFD1076}" type="presParOf" srcId="{59134045-1EC9-4F89-9AAE-24BBCE1BFA63}" destId="{1B9303AE-3525-4E10-8C30-D3B15E736471}" srcOrd="4" destOrd="0" presId="urn:microsoft.com/office/officeart/2005/8/layout/list1"/>
    <dgm:cxn modelId="{4AF6E0C8-06E5-4A0B-BAC5-BB8A01AFE85D}" type="presParOf" srcId="{1B9303AE-3525-4E10-8C30-D3B15E736471}" destId="{81E67877-DB02-4E40-A735-8EF6766F24AE}" srcOrd="0" destOrd="0" presId="urn:microsoft.com/office/officeart/2005/8/layout/list1"/>
    <dgm:cxn modelId="{C2DF110F-E192-430A-BDA3-6E458FE0F4AB}" type="presParOf" srcId="{1B9303AE-3525-4E10-8C30-D3B15E736471}" destId="{065F4925-D4AA-42B5-9125-5B0162EC24AA}" srcOrd="1" destOrd="0" presId="urn:microsoft.com/office/officeart/2005/8/layout/list1"/>
    <dgm:cxn modelId="{D1F32571-5B80-4B51-B65E-DD57E178981A}" type="presParOf" srcId="{59134045-1EC9-4F89-9AAE-24BBCE1BFA63}" destId="{6518A117-5CD4-4A13-AE6E-B0CE8D56148F}" srcOrd="5" destOrd="0" presId="urn:microsoft.com/office/officeart/2005/8/layout/list1"/>
    <dgm:cxn modelId="{8057EB93-8CD7-4F8F-94D6-87F513A1D71C}" type="presParOf" srcId="{59134045-1EC9-4F89-9AAE-24BBCE1BFA63}" destId="{50CF9BA9-4AA5-4BFE-BD34-604BAAEBBDBD}" srcOrd="6" destOrd="0" presId="urn:microsoft.com/office/officeart/2005/8/layout/list1"/>
    <dgm:cxn modelId="{39C4AEE5-5A05-4CB5-9136-E9093D4560DE}" type="presParOf" srcId="{59134045-1EC9-4F89-9AAE-24BBCE1BFA63}" destId="{5099F918-465C-4CCC-98F3-AB8263F5C15D}" srcOrd="7" destOrd="0" presId="urn:microsoft.com/office/officeart/2005/8/layout/list1"/>
    <dgm:cxn modelId="{03EB158C-6760-4A5B-B774-C656CE3A03BD}" type="presParOf" srcId="{59134045-1EC9-4F89-9AAE-24BBCE1BFA63}" destId="{A46117C1-553A-4929-9957-4506C1B2ED84}" srcOrd="8" destOrd="0" presId="urn:microsoft.com/office/officeart/2005/8/layout/list1"/>
    <dgm:cxn modelId="{FF9C9555-E427-4CCA-B39F-11038C86523B}" type="presParOf" srcId="{A46117C1-553A-4929-9957-4506C1B2ED84}" destId="{0E9A0EEF-293D-46D0-8130-7080302B0D70}" srcOrd="0" destOrd="0" presId="urn:microsoft.com/office/officeart/2005/8/layout/list1"/>
    <dgm:cxn modelId="{4CA61F44-7518-4F9D-B097-678A2C4C8FCA}" type="presParOf" srcId="{A46117C1-553A-4929-9957-4506C1B2ED84}" destId="{C8718EED-CB35-4D69-8181-7C05A66F5135}" srcOrd="1" destOrd="0" presId="urn:microsoft.com/office/officeart/2005/8/layout/list1"/>
    <dgm:cxn modelId="{0DB05995-216C-4D8D-B230-10CC1B91845F}" type="presParOf" srcId="{59134045-1EC9-4F89-9AAE-24BBCE1BFA63}" destId="{69960EB7-1B0C-49B6-8F6A-9384A039CF3C}" srcOrd="9" destOrd="0" presId="urn:microsoft.com/office/officeart/2005/8/layout/list1"/>
    <dgm:cxn modelId="{01009816-296B-459F-88D6-27D58FD50C0A}" type="presParOf" srcId="{59134045-1EC9-4F89-9AAE-24BBCE1BFA63}" destId="{86C34B70-AAE9-4639-8C9A-D6F0E67511BE}" srcOrd="10" destOrd="0" presId="urn:microsoft.com/office/officeart/2005/8/layout/list1"/>
    <dgm:cxn modelId="{80812C42-3AB8-4CDE-B28A-FD7A6BC6E1A3}" type="presParOf" srcId="{59134045-1EC9-4F89-9AAE-24BBCE1BFA63}" destId="{D48544BA-835D-44F2-A232-B4907991DB28}" srcOrd="11" destOrd="0" presId="urn:microsoft.com/office/officeart/2005/8/layout/list1"/>
    <dgm:cxn modelId="{A678AAFE-C748-49BF-89F9-E23B67B77094}" type="presParOf" srcId="{59134045-1EC9-4F89-9AAE-24BBCE1BFA63}" destId="{1B32A04B-50AB-4359-AF8E-4A3C812FAE70}" srcOrd="12" destOrd="0" presId="urn:microsoft.com/office/officeart/2005/8/layout/list1"/>
    <dgm:cxn modelId="{B94D67B1-94D3-4E49-B5B5-3012219DF31A}" type="presParOf" srcId="{1B32A04B-50AB-4359-AF8E-4A3C812FAE70}" destId="{F3614C54-45AB-40D5-9D63-CDF2ED589232}" srcOrd="0" destOrd="0" presId="urn:microsoft.com/office/officeart/2005/8/layout/list1"/>
    <dgm:cxn modelId="{1F427DB1-42AE-43DA-B762-AC99AC914D5A}" type="presParOf" srcId="{1B32A04B-50AB-4359-AF8E-4A3C812FAE70}" destId="{863B0B3A-1890-4059-BE28-2B3F10FD7FA7}" srcOrd="1" destOrd="0" presId="urn:microsoft.com/office/officeart/2005/8/layout/list1"/>
    <dgm:cxn modelId="{49CCA93E-4715-41C4-BB80-355AC5A89F9F}" type="presParOf" srcId="{59134045-1EC9-4F89-9AAE-24BBCE1BFA63}" destId="{91F18990-78BE-4708-95A4-BD6978A3BBA4}" srcOrd="13" destOrd="0" presId="urn:microsoft.com/office/officeart/2005/8/layout/list1"/>
    <dgm:cxn modelId="{6B971477-B2E7-487A-8DEE-9C405185E8AE}" type="presParOf" srcId="{59134045-1EC9-4F89-9AAE-24BBCE1BFA63}" destId="{CFBD6E1E-6E71-4EAE-90F1-6AEB49CC9344}" srcOrd="14" destOrd="0" presId="urn:microsoft.com/office/officeart/2005/8/layout/list1"/>
    <dgm:cxn modelId="{5FFB6995-D505-40F5-86B4-0953B4349871}" type="presParOf" srcId="{59134045-1EC9-4F89-9AAE-24BBCE1BFA63}" destId="{8AB0F2D3-87D8-49B7-B926-2FF8DEF7AC12}" srcOrd="15" destOrd="0" presId="urn:microsoft.com/office/officeart/2005/8/layout/list1"/>
    <dgm:cxn modelId="{2809E282-8FCD-4983-8293-64E174C49C5C}" type="presParOf" srcId="{59134045-1EC9-4F89-9AAE-24BBCE1BFA63}" destId="{8899451B-B1EE-41A5-89B1-3749A856F874}" srcOrd="16" destOrd="0" presId="urn:microsoft.com/office/officeart/2005/8/layout/list1"/>
    <dgm:cxn modelId="{8E912618-86AB-41F9-AA28-2C9A9E58DF4E}" type="presParOf" srcId="{8899451B-B1EE-41A5-89B1-3749A856F874}" destId="{D976E6A0-155C-4755-8241-548CFE0710AF}" srcOrd="0" destOrd="0" presId="urn:microsoft.com/office/officeart/2005/8/layout/list1"/>
    <dgm:cxn modelId="{921D1798-AE57-417E-9ACB-A72BCCD4B31B}" type="presParOf" srcId="{8899451B-B1EE-41A5-89B1-3749A856F874}" destId="{A8D2B0D7-0F98-4F4F-8503-2F45B840879D}" srcOrd="1" destOrd="0" presId="urn:microsoft.com/office/officeart/2005/8/layout/list1"/>
    <dgm:cxn modelId="{8C253587-2FDC-4E6D-8F50-6CA918A90511}" type="presParOf" srcId="{59134045-1EC9-4F89-9AAE-24BBCE1BFA63}" destId="{1C1DE890-E405-4184-819F-77B97659C29D}" srcOrd="17" destOrd="0" presId="urn:microsoft.com/office/officeart/2005/8/layout/list1"/>
    <dgm:cxn modelId="{D3FA6769-809E-4B30-843A-ED6CA8A7D99F}" type="presParOf" srcId="{59134045-1EC9-4F89-9AAE-24BBCE1BFA63}" destId="{CA651685-C209-44AF-AA2F-BE2D5EA787B5}"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016AEC-499C-433D-9F54-53FD765E6734}">
      <dsp:nvSpPr>
        <dsp:cNvPr id="0" name=""/>
        <dsp:cNvSpPr/>
      </dsp:nvSpPr>
      <dsp:spPr>
        <a:xfrm>
          <a:off x="0" y="577440"/>
          <a:ext cx="7620000" cy="478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685BAD7-356B-4CD0-8506-188136D2F84E}">
      <dsp:nvSpPr>
        <dsp:cNvPr id="0" name=""/>
        <dsp:cNvSpPr/>
      </dsp:nvSpPr>
      <dsp:spPr>
        <a:xfrm>
          <a:off x="381000" y="297000"/>
          <a:ext cx="5334000" cy="5608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613" tIns="0" rIns="201613" bIns="0" numCol="1" spcCol="1270" anchor="ctr" anchorCtr="0">
          <a:noAutofit/>
        </a:bodyPr>
        <a:lstStyle/>
        <a:p>
          <a:pPr lvl="0" algn="l" defTabSz="844550">
            <a:lnSpc>
              <a:spcPct val="90000"/>
            </a:lnSpc>
            <a:spcBef>
              <a:spcPct val="0"/>
            </a:spcBef>
            <a:spcAft>
              <a:spcPct val="35000"/>
            </a:spcAft>
          </a:pPr>
          <a:r>
            <a:rPr lang="en-US" sz="1900" kern="1200" dirty="0" smtClean="0"/>
            <a:t>Notification to the Public</a:t>
          </a:r>
          <a:endParaRPr lang="en-MY" sz="1900" kern="1200" dirty="0"/>
        </a:p>
      </dsp:txBody>
      <dsp:txXfrm>
        <a:off x="408380" y="324380"/>
        <a:ext cx="5279240" cy="506120"/>
      </dsp:txXfrm>
    </dsp:sp>
    <dsp:sp modelId="{50CF9BA9-4AA5-4BFE-BD34-604BAAEBBDBD}">
      <dsp:nvSpPr>
        <dsp:cNvPr id="0" name=""/>
        <dsp:cNvSpPr/>
      </dsp:nvSpPr>
      <dsp:spPr>
        <a:xfrm>
          <a:off x="0" y="1439280"/>
          <a:ext cx="7620000" cy="478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5F4925-D4AA-42B5-9125-5B0162EC24AA}">
      <dsp:nvSpPr>
        <dsp:cNvPr id="0" name=""/>
        <dsp:cNvSpPr/>
      </dsp:nvSpPr>
      <dsp:spPr>
        <a:xfrm>
          <a:off x="381000" y="1158840"/>
          <a:ext cx="5334000" cy="5608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613" tIns="0" rIns="201613" bIns="0" numCol="1" spcCol="1270" anchor="ctr" anchorCtr="0">
          <a:noAutofit/>
        </a:bodyPr>
        <a:lstStyle/>
        <a:p>
          <a:pPr lvl="0" algn="l" defTabSz="844550">
            <a:lnSpc>
              <a:spcPct val="90000"/>
            </a:lnSpc>
            <a:spcBef>
              <a:spcPct val="0"/>
            </a:spcBef>
            <a:spcAft>
              <a:spcPct val="35000"/>
            </a:spcAft>
          </a:pPr>
          <a:r>
            <a:rPr lang="en-US" sz="1900" kern="1200" dirty="0" smtClean="0"/>
            <a:t>Entry and Survey</a:t>
          </a:r>
          <a:endParaRPr lang="en-MY" sz="1900" kern="1200" dirty="0"/>
        </a:p>
      </dsp:txBody>
      <dsp:txXfrm>
        <a:off x="408380" y="1186220"/>
        <a:ext cx="5279240" cy="506120"/>
      </dsp:txXfrm>
    </dsp:sp>
    <dsp:sp modelId="{86C34B70-AAE9-4639-8C9A-D6F0E67511BE}">
      <dsp:nvSpPr>
        <dsp:cNvPr id="0" name=""/>
        <dsp:cNvSpPr/>
      </dsp:nvSpPr>
      <dsp:spPr>
        <a:xfrm>
          <a:off x="0" y="2301120"/>
          <a:ext cx="7620000" cy="478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8718EED-CB35-4D69-8181-7C05A66F5135}">
      <dsp:nvSpPr>
        <dsp:cNvPr id="0" name=""/>
        <dsp:cNvSpPr/>
      </dsp:nvSpPr>
      <dsp:spPr>
        <a:xfrm>
          <a:off x="381000" y="2020680"/>
          <a:ext cx="5334000" cy="5608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613" tIns="0" rIns="201613" bIns="0" numCol="1" spcCol="1270" anchor="ctr" anchorCtr="0">
          <a:noAutofit/>
        </a:bodyPr>
        <a:lstStyle/>
        <a:p>
          <a:pPr lvl="0" algn="l" defTabSz="844550">
            <a:lnSpc>
              <a:spcPct val="90000"/>
            </a:lnSpc>
            <a:spcBef>
              <a:spcPct val="0"/>
            </a:spcBef>
            <a:spcAft>
              <a:spcPct val="35000"/>
            </a:spcAft>
          </a:pPr>
          <a:r>
            <a:rPr lang="en-US" sz="1900" kern="1200" dirty="0" smtClean="0"/>
            <a:t>Marking of Land and Notation on Land Register </a:t>
          </a:r>
        </a:p>
      </dsp:txBody>
      <dsp:txXfrm>
        <a:off x="408380" y="2048060"/>
        <a:ext cx="5279240" cy="506120"/>
      </dsp:txXfrm>
    </dsp:sp>
    <dsp:sp modelId="{CFBD6E1E-6E71-4EAE-90F1-6AEB49CC9344}">
      <dsp:nvSpPr>
        <dsp:cNvPr id="0" name=""/>
        <dsp:cNvSpPr/>
      </dsp:nvSpPr>
      <dsp:spPr>
        <a:xfrm>
          <a:off x="0" y="3162960"/>
          <a:ext cx="7620000" cy="478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63B0B3A-1890-4059-BE28-2B3F10FD7FA7}">
      <dsp:nvSpPr>
        <dsp:cNvPr id="0" name=""/>
        <dsp:cNvSpPr/>
      </dsp:nvSpPr>
      <dsp:spPr>
        <a:xfrm>
          <a:off x="381000" y="2882520"/>
          <a:ext cx="5334000" cy="5608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613" tIns="0" rIns="201613" bIns="0" numCol="1" spcCol="1270" anchor="ctr" anchorCtr="0">
          <a:noAutofit/>
        </a:bodyPr>
        <a:lstStyle/>
        <a:p>
          <a:pPr lvl="0" algn="l" defTabSz="844550">
            <a:lnSpc>
              <a:spcPct val="90000"/>
            </a:lnSpc>
            <a:spcBef>
              <a:spcPct val="0"/>
            </a:spcBef>
            <a:spcAft>
              <a:spcPct val="35000"/>
            </a:spcAft>
          </a:pPr>
          <a:r>
            <a:rPr lang="en-US" sz="1900" kern="1200" dirty="0" smtClean="0"/>
            <a:t>Enquiry by Land Administrator/ Summary Enquiry</a:t>
          </a:r>
        </a:p>
      </dsp:txBody>
      <dsp:txXfrm>
        <a:off x="408380" y="2909900"/>
        <a:ext cx="5279240" cy="506120"/>
      </dsp:txXfrm>
    </dsp:sp>
    <dsp:sp modelId="{CA651685-C209-44AF-AA2F-BE2D5EA787B5}">
      <dsp:nvSpPr>
        <dsp:cNvPr id="0" name=""/>
        <dsp:cNvSpPr/>
      </dsp:nvSpPr>
      <dsp:spPr>
        <a:xfrm>
          <a:off x="0" y="4024800"/>
          <a:ext cx="7620000" cy="478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8D2B0D7-0F98-4F4F-8503-2F45B840879D}">
      <dsp:nvSpPr>
        <dsp:cNvPr id="0" name=""/>
        <dsp:cNvSpPr/>
      </dsp:nvSpPr>
      <dsp:spPr>
        <a:xfrm>
          <a:off x="381000" y="3744360"/>
          <a:ext cx="5334000" cy="5608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613" tIns="0" rIns="201613" bIns="0" numCol="1" spcCol="1270" anchor="ctr" anchorCtr="0">
          <a:noAutofit/>
        </a:bodyPr>
        <a:lstStyle/>
        <a:p>
          <a:pPr lvl="0" algn="l" defTabSz="844550">
            <a:lnSpc>
              <a:spcPct val="90000"/>
            </a:lnSpc>
            <a:spcBef>
              <a:spcPct val="0"/>
            </a:spcBef>
            <a:spcAft>
              <a:spcPct val="35000"/>
            </a:spcAft>
          </a:pPr>
          <a:r>
            <a:rPr lang="en-US" sz="1900" kern="1200" dirty="0" smtClean="0"/>
            <a:t>Award by Land Administrator</a:t>
          </a:r>
        </a:p>
      </dsp:txBody>
      <dsp:txXfrm>
        <a:off x="408380" y="3771740"/>
        <a:ext cx="5279240"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14B3F72-C645-4B54-A0D0-BF9CA1B76194}" type="datetimeFigureOut">
              <a:rPr lang="en-MY" smtClean="0"/>
              <a:t>13/7/2018</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6CF5423E-C41F-4F93-9200-90C0F3533CCC}" type="slidenum">
              <a:rPr lang="en-MY" smtClean="0"/>
              <a:t>‹#›</a:t>
            </a:fld>
            <a:endParaRPr lang="en-M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4B3F72-C645-4B54-A0D0-BF9CA1B76194}" type="datetimeFigureOut">
              <a:rPr lang="en-MY" smtClean="0"/>
              <a:t>13/7/2018</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6CF5423E-C41F-4F93-9200-90C0F3533CCC}" type="slidenum">
              <a:rPr lang="en-MY" smtClean="0"/>
              <a:t>‹#›</a:t>
            </a:fld>
            <a:endParaRPr lang="en-M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4B3F72-C645-4B54-A0D0-BF9CA1B76194}" type="datetimeFigureOut">
              <a:rPr lang="en-MY" smtClean="0"/>
              <a:t>13/7/2018</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6CF5423E-C41F-4F93-9200-90C0F3533CCC}" type="slidenum">
              <a:rPr lang="en-MY" smtClean="0"/>
              <a:t>‹#›</a:t>
            </a:fld>
            <a:endParaRPr lang="en-M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4B3F72-C645-4B54-A0D0-BF9CA1B76194}" type="datetimeFigureOut">
              <a:rPr lang="en-MY" smtClean="0"/>
              <a:t>13/7/2018</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6CF5423E-C41F-4F93-9200-90C0F3533CCC}" type="slidenum">
              <a:rPr lang="en-MY" smtClean="0"/>
              <a:t>‹#›</a:t>
            </a:fld>
            <a:endParaRPr lang="en-M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4B3F72-C645-4B54-A0D0-BF9CA1B76194}" type="datetimeFigureOut">
              <a:rPr lang="en-MY" smtClean="0"/>
              <a:t>13/7/2018</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6CF5423E-C41F-4F93-9200-90C0F3533CCC}" type="slidenum">
              <a:rPr lang="en-MY" smtClean="0"/>
              <a:t>‹#›</a:t>
            </a:fld>
            <a:endParaRPr lang="en-MY"/>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14B3F72-C645-4B54-A0D0-BF9CA1B76194}" type="datetimeFigureOut">
              <a:rPr lang="en-MY" smtClean="0"/>
              <a:t>13/7/2018</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6CF5423E-C41F-4F93-9200-90C0F3533CCC}" type="slidenum">
              <a:rPr lang="en-MY" smtClean="0"/>
              <a:t>‹#›</a:t>
            </a:fld>
            <a:endParaRPr lang="en-M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4B3F72-C645-4B54-A0D0-BF9CA1B76194}" type="datetimeFigureOut">
              <a:rPr lang="en-MY" smtClean="0"/>
              <a:t>13/7/2018</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6CF5423E-C41F-4F93-9200-90C0F3533CCC}" type="slidenum">
              <a:rPr lang="en-MY" smtClean="0"/>
              <a:t>‹#›</a:t>
            </a:fld>
            <a:endParaRPr lang="en-M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4B3F72-C645-4B54-A0D0-BF9CA1B76194}" type="datetimeFigureOut">
              <a:rPr lang="en-MY" smtClean="0"/>
              <a:t>13/7/2018</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6CF5423E-C41F-4F93-9200-90C0F3533CCC}" type="slidenum">
              <a:rPr lang="en-MY" smtClean="0"/>
              <a:t>‹#›</a:t>
            </a:fld>
            <a:endParaRPr lang="en-M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4B3F72-C645-4B54-A0D0-BF9CA1B76194}" type="datetimeFigureOut">
              <a:rPr lang="en-MY" smtClean="0"/>
              <a:t>13/7/2018</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6CF5423E-C41F-4F93-9200-90C0F3533CCC}" type="slidenum">
              <a:rPr lang="en-MY" smtClean="0"/>
              <a:t>‹#›</a:t>
            </a:fld>
            <a:endParaRPr lang="en-M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4B3F72-C645-4B54-A0D0-BF9CA1B76194}" type="datetimeFigureOut">
              <a:rPr lang="en-MY" smtClean="0"/>
              <a:t>13/7/2018</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6CF5423E-C41F-4F93-9200-90C0F3533CCC}" type="slidenum">
              <a:rPr lang="en-MY" smtClean="0"/>
              <a:t>‹#›</a:t>
            </a:fld>
            <a:endParaRPr lang="en-MY"/>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214B3F72-C645-4B54-A0D0-BF9CA1B76194}" type="datetimeFigureOut">
              <a:rPr lang="en-MY" smtClean="0"/>
              <a:t>13/7/2018</a:t>
            </a:fld>
            <a:endParaRPr lang="en-MY"/>
          </a:p>
        </p:txBody>
      </p:sp>
      <p:sp>
        <p:nvSpPr>
          <p:cNvPr id="9" name="Slide Number Placeholder 8"/>
          <p:cNvSpPr>
            <a:spLocks noGrp="1"/>
          </p:cNvSpPr>
          <p:nvPr>
            <p:ph type="sldNum" sz="quarter" idx="11"/>
          </p:nvPr>
        </p:nvSpPr>
        <p:spPr/>
        <p:txBody>
          <a:bodyPr/>
          <a:lstStyle/>
          <a:p>
            <a:fld id="{6CF5423E-C41F-4F93-9200-90C0F3533CCC}" type="slidenum">
              <a:rPr lang="en-MY" smtClean="0"/>
              <a:t>‹#›</a:t>
            </a:fld>
            <a:endParaRPr lang="en-MY"/>
          </a:p>
        </p:txBody>
      </p:sp>
      <p:sp>
        <p:nvSpPr>
          <p:cNvPr id="10" name="Footer Placeholder 9"/>
          <p:cNvSpPr>
            <a:spLocks noGrp="1"/>
          </p:cNvSpPr>
          <p:nvPr>
            <p:ph type="ftr" sz="quarter" idx="12"/>
          </p:nvPr>
        </p:nvSpPr>
        <p:spPr/>
        <p:txBody>
          <a:bodyPr/>
          <a:lstStyle/>
          <a:p>
            <a:endParaRPr lang="en-M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CF5423E-C41F-4F93-9200-90C0F3533CCC}" type="slidenum">
              <a:rPr lang="en-MY" smtClean="0"/>
              <a:t>‹#›</a:t>
            </a:fld>
            <a:endParaRPr lang="en-MY"/>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MY"/>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214B3F72-C645-4B54-A0D0-BF9CA1B76194}" type="datetimeFigureOut">
              <a:rPr lang="en-MY" smtClean="0"/>
              <a:t>13/7/2018</a:t>
            </a:fld>
            <a:endParaRPr lang="en-MY"/>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tp@thomasphilip.com.m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79376"/>
            <a:ext cx="7543800" cy="2593975"/>
          </a:xfrm>
        </p:spPr>
        <p:txBody>
          <a:bodyPr/>
          <a:lstStyle/>
          <a:p>
            <a:r>
              <a:rPr lang="en-US" dirty="0" smtClean="0"/>
              <a:t>Land Acquisition – </a:t>
            </a:r>
            <a:r>
              <a:rPr lang="en-US" sz="4400" dirty="0" smtClean="0"/>
              <a:t>The Must Know &amp; The Must Not</a:t>
            </a:r>
            <a:endParaRPr lang="en-MY" sz="4400" dirty="0"/>
          </a:p>
        </p:txBody>
      </p:sp>
      <p:sp>
        <p:nvSpPr>
          <p:cNvPr id="3" name="Subtitle 2"/>
          <p:cNvSpPr>
            <a:spLocks noGrp="1"/>
          </p:cNvSpPr>
          <p:nvPr>
            <p:ph type="subTitle" idx="1"/>
          </p:nvPr>
        </p:nvSpPr>
        <p:spPr>
          <a:xfrm>
            <a:off x="685800" y="3946376"/>
            <a:ext cx="6461760" cy="1066800"/>
          </a:xfrm>
        </p:spPr>
        <p:txBody>
          <a:bodyPr>
            <a:normAutofit fontScale="85000" lnSpcReduction="20000"/>
          </a:bodyPr>
          <a:lstStyle/>
          <a:p>
            <a:r>
              <a:rPr lang="en-US" dirty="0" smtClean="0">
                <a:latin typeface="+mj-lt"/>
              </a:rPr>
              <a:t>A general overview on the processes, and means of opposing, a land acquisition. </a:t>
            </a:r>
            <a:endParaRPr lang="en-US" dirty="0" smtClean="0">
              <a:latin typeface="+mj-lt"/>
            </a:endParaRPr>
          </a:p>
          <a:p>
            <a:endParaRPr lang="en-US" dirty="0">
              <a:latin typeface="+mj-lt"/>
            </a:endParaRPr>
          </a:p>
          <a:p>
            <a:r>
              <a:rPr lang="en-US" i="1" dirty="0" smtClean="0">
                <a:latin typeface="+mj-lt"/>
              </a:rPr>
              <a:t>By </a:t>
            </a:r>
            <a:r>
              <a:rPr lang="en-US" i="1" dirty="0" err="1" smtClean="0">
                <a:latin typeface="+mj-lt"/>
              </a:rPr>
              <a:t>Alliff</a:t>
            </a:r>
            <a:r>
              <a:rPr lang="en-US" i="1" dirty="0" smtClean="0">
                <a:latin typeface="+mj-lt"/>
              </a:rPr>
              <a:t> Benjamin </a:t>
            </a:r>
            <a:r>
              <a:rPr lang="en-US" i="1" dirty="0" err="1" smtClean="0">
                <a:latin typeface="+mj-lt"/>
              </a:rPr>
              <a:t>Suhaimi</a:t>
            </a:r>
            <a:endParaRPr lang="en-MY" i="1" dirty="0">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1760" y="404664"/>
            <a:ext cx="3312368" cy="915773"/>
          </a:xfrm>
          <a:prstGeom prst="rect">
            <a:avLst/>
          </a:prstGeom>
        </p:spPr>
      </p:pic>
    </p:spTree>
    <p:extLst>
      <p:ext uri="{BB962C8B-B14F-4D97-AF65-F5344CB8AC3E}">
        <p14:creationId xmlns:p14="http://schemas.microsoft.com/office/powerpoint/2010/main" val="910711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Enquiry by Land Administrator</a:t>
            </a:r>
            <a:endParaRPr lang="en-MY" dirty="0"/>
          </a:p>
        </p:txBody>
      </p:sp>
      <p:sp>
        <p:nvSpPr>
          <p:cNvPr id="3" name="Content Placeholder 2"/>
          <p:cNvSpPr>
            <a:spLocks noGrp="1"/>
          </p:cNvSpPr>
          <p:nvPr>
            <p:ph idx="1"/>
          </p:nvPr>
        </p:nvSpPr>
        <p:spPr/>
        <p:txBody>
          <a:bodyPr>
            <a:normAutofit fontScale="85000" lnSpcReduction="20000"/>
          </a:bodyPr>
          <a:lstStyle/>
          <a:p>
            <a:pPr algn="just"/>
            <a:r>
              <a:rPr lang="en-US" dirty="0">
                <a:latin typeface="+mj-lt"/>
              </a:rPr>
              <a:t>The </a:t>
            </a:r>
            <a:r>
              <a:rPr lang="en-US" b="1" dirty="0">
                <a:latin typeface="+mj-lt"/>
              </a:rPr>
              <a:t>Form E </a:t>
            </a:r>
            <a:r>
              <a:rPr lang="en-US" dirty="0">
                <a:latin typeface="+mj-lt"/>
              </a:rPr>
              <a:t>has to be served upon:-</a:t>
            </a:r>
          </a:p>
          <a:p>
            <a:pPr marL="114300" indent="0" algn="just">
              <a:buNone/>
            </a:pPr>
            <a:endParaRPr lang="en-US" dirty="0">
              <a:latin typeface="+mj-lt"/>
            </a:endParaRPr>
          </a:p>
          <a:p>
            <a:pPr lvl="1" algn="just"/>
            <a:r>
              <a:rPr lang="en-US" dirty="0">
                <a:latin typeface="+mj-lt"/>
              </a:rPr>
              <a:t>The </a:t>
            </a:r>
            <a:r>
              <a:rPr lang="en-MY" dirty="0">
                <a:latin typeface="+mj-lt"/>
              </a:rPr>
              <a:t>occupier; </a:t>
            </a:r>
          </a:p>
          <a:p>
            <a:pPr lvl="1" algn="just"/>
            <a:r>
              <a:rPr lang="en-MY" dirty="0">
                <a:latin typeface="+mj-lt"/>
              </a:rPr>
              <a:t>The registered proprietor (where he is not the occupier); </a:t>
            </a:r>
          </a:p>
          <a:p>
            <a:pPr lvl="1" algn="just"/>
            <a:r>
              <a:rPr lang="en-MY" dirty="0">
                <a:latin typeface="+mj-lt"/>
              </a:rPr>
              <a:t>Any persons having a registered interest in the land; and</a:t>
            </a:r>
          </a:p>
          <a:p>
            <a:pPr lvl="1" algn="just"/>
            <a:r>
              <a:rPr lang="en-MY" dirty="0">
                <a:latin typeface="+mj-lt"/>
              </a:rPr>
              <a:t>Any person whom the Land Administrator knows or has reason to believe to be interested therein</a:t>
            </a:r>
            <a:r>
              <a:rPr lang="en-MY" dirty="0" smtClean="0">
                <a:latin typeface="+mj-lt"/>
              </a:rPr>
              <a:t>. </a:t>
            </a:r>
            <a:r>
              <a:rPr lang="en-MY" b="1" i="1" dirty="0" smtClean="0">
                <a:latin typeface="+mj-lt"/>
              </a:rPr>
              <a:t>(Section 11 of the LAA)</a:t>
            </a:r>
          </a:p>
          <a:p>
            <a:pPr lvl="1" algn="just"/>
            <a:endParaRPr lang="en-US" dirty="0">
              <a:latin typeface="+mj-lt"/>
            </a:endParaRPr>
          </a:p>
          <a:p>
            <a:pPr algn="just"/>
            <a:r>
              <a:rPr lang="en-US" dirty="0" smtClean="0">
                <a:latin typeface="+mj-lt"/>
              </a:rPr>
              <a:t>Under </a:t>
            </a:r>
            <a:r>
              <a:rPr lang="en-US" b="1" i="1" dirty="0" smtClean="0">
                <a:latin typeface="+mj-lt"/>
              </a:rPr>
              <a:t>Section 53 of the LAA</a:t>
            </a:r>
            <a:r>
              <a:rPr lang="en-US" dirty="0" smtClean="0">
                <a:latin typeface="+mj-lt"/>
              </a:rPr>
              <a:t>, service can be affected via:-</a:t>
            </a:r>
          </a:p>
          <a:p>
            <a:pPr marL="114300" indent="0" algn="just">
              <a:buNone/>
            </a:pPr>
            <a:endParaRPr lang="en-US" dirty="0" smtClean="0">
              <a:latin typeface="+mj-lt"/>
            </a:endParaRPr>
          </a:p>
          <a:p>
            <a:pPr lvl="1" algn="just"/>
            <a:r>
              <a:rPr lang="en-US" dirty="0" smtClean="0">
                <a:latin typeface="+mj-lt"/>
              </a:rPr>
              <a:t>Personal service; </a:t>
            </a:r>
          </a:p>
          <a:p>
            <a:pPr lvl="1" algn="just"/>
            <a:r>
              <a:rPr lang="en-US" dirty="0" smtClean="0">
                <a:latin typeface="+mj-lt"/>
              </a:rPr>
              <a:t>Personal service to any adult member of the interested person’s family residing with him</a:t>
            </a:r>
          </a:p>
          <a:p>
            <a:pPr marL="411480" lvl="1" indent="0" algn="just">
              <a:buNone/>
            </a:pPr>
            <a:r>
              <a:rPr lang="en-US" dirty="0" smtClean="0">
                <a:latin typeface="+mj-lt"/>
              </a:rPr>
              <a:t>OR</a:t>
            </a:r>
          </a:p>
          <a:p>
            <a:pPr lvl="1" algn="just"/>
            <a:r>
              <a:rPr lang="en-US" dirty="0" smtClean="0">
                <a:latin typeface="+mj-lt"/>
              </a:rPr>
              <a:t>Upon the outer door of the building in which the person ordinarily dwells or carries a business; and</a:t>
            </a:r>
          </a:p>
          <a:p>
            <a:pPr lvl="1" algn="just"/>
            <a:r>
              <a:rPr lang="en-US" dirty="0" smtClean="0">
                <a:latin typeface="+mj-lt"/>
              </a:rPr>
              <a:t>On any public notice board in the town, village or </a:t>
            </a:r>
            <a:r>
              <a:rPr lang="en-US" dirty="0" err="1" smtClean="0">
                <a:latin typeface="+mj-lt"/>
              </a:rPr>
              <a:t>mukim</a:t>
            </a:r>
            <a:r>
              <a:rPr lang="en-US" dirty="0" smtClean="0">
                <a:latin typeface="+mj-lt"/>
              </a:rPr>
              <a:t> in which the person to be served usually resides. </a:t>
            </a:r>
          </a:p>
          <a:p>
            <a:pPr marL="411480" lvl="1" indent="0" algn="just">
              <a:buNone/>
            </a:pPr>
            <a:endParaRPr lang="en-US" dirty="0" smtClean="0">
              <a:latin typeface="+mj-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37906999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Enquiry by Land Administrator</a:t>
            </a:r>
            <a:endParaRPr lang="en-MY" dirty="0"/>
          </a:p>
        </p:txBody>
      </p:sp>
      <p:sp>
        <p:nvSpPr>
          <p:cNvPr id="3" name="Content Placeholder 2"/>
          <p:cNvSpPr>
            <a:spLocks noGrp="1"/>
          </p:cNvSpPr>
          <p:nvPr>
            <p:ph idx="1"/>
          </p:nvPr>
        </p:nvSpPr>
        <p:spPr/>
        <p:txBody>
          <a:bodyPr>
            <a:normAutofit/>
          </a:bodyPr>
          <a:lstStyle/>
          <a:p>
            <a:pPr algn="just"/>
            <a:r>
              <a:rPr lang="en-US" dirty="0" smtClean="0">
                <a:latin typeface="+mj-lt"/>
              </a:rPr>
              <a:t>Under </a:t>
            </a:r>
            <a:r>
              <a:rPr lang="en-US" b="1" i="1" dirty="0" smtClean="0">
                <a:latin typeface="+mj-lt"/>
              </a:rPr>
              <a:t>Section 13 of the LAA</a:t>
            </a:r>
            <a:r>
              <a:rPr lang="en-US" dirty="0" smtClean="0">
                <a:latin typeface="+mj-lt"/>
              </a:rPr>
              <a:t>, the procedure of an Enquiry is as follows:-</a:t>
            </a:r>
          </a:p>
          <a:p>
            <a:pPr marL="114300" indent="0" algn="just">
              <a:buNone/>
            </a:pPr>
            <a:endParaRPr lang="en-US" dirty="0" smtClean="0">
              <a:latin typeface="+mj-lt"/>
            </a:endParaRPr>
          </a:p>
          <a:p>
            <a:pPr algn="just"/>
            <a:r>
              <a:rPr lang="en-US" dirty="0" smtClean="0">
                <a:latin typeface="+mj-lt"/>
              </a:rPr>
              <a:t>On the day of the Enquiry, the Land Administrator makes a full enquiry into the value of all acquired land.</a:t>
            </a:r>
          </a:p>
          <a:p>
            <a:pPr algn="just"/>
            <a:r>
              <a:rPr lang="en-US" dirty="0" smtClean="0">
                <a:latin typeface="+mj-lt"/>
              </a:rPr>
              <a:t>This full enquiry includes inquiries into the respective interests of persons interested, and any objections raised, if any. </a:t>
            </a:r>
          </a:p>
          <a:p>
            <a:pPr algn="just"/>
            <a:endParaRPr lang="en-US" dirty="0" smtClean="0">
              <a:latin typeface="+mj-lt"/>
            </a:endParaRPr>
          </a:p>
          <a:p>
            <a:pPr lvl="1" algn="just"/>
            <a:r>
              <a:rPr lang="en-US" b="1" i="1" dirty="0" smtClean="0">
                <a:latin typeface="+mj-lt"/>
              </a:rPr>
              <a:t>Sections </a:t>
            </a:r>
            <a:r>
              <a:rPr lang="en-US" b="1" i="1" dirty="0">
                <a:latin typeface="+mj-lt"/>
              </a:rPr>
              <a:t>12 and 13 of the </a:t>
            </a:r>
            <a:r>
              <a:rPr lang="en-US" b="1" i="1" dirty="0" smtClean="0">
                <a:latin typeface="+mj-lt"/>
              </a:rPr>
              <a:t>LAA</a:t>
            </a:r>
            <a:r>
              <a:rPr lang="en-US" dirty="0" smtClean="0">
                <a:latin typeface="+mj-lt"/>
              </a:rPr>
              <a:t>;</a:t>
            </a:r>
          </a:p>
          <a:p>
            <a:pPr lvl="1" algn="just"/>
            <a:r>
              <a:rPr lang="en-US" dirty="0" smtClean="0">
                <a:latin typeface="+mj-lt"/>
              </a:rPr>
              <a:t>The Federal </a:t>
            </a:r>
            <a:r>
              <a:rPr lang="en-US" dirty="0">
                <a:latin typeface="+mj-lt"/>
              </a:rPr>
              <a:t>Court decision of </a:t>
            </a:r>
            <a:r>
              <a:rPr lang="en-MY" b="1" i="1" dirty="0" err="1">
                <a:latin typeface="+mj-lt"/>
              </a:rPr>
              <a:t>Semenyih</a:t>
            </a:r>
            <a:r>
              <a:rPr lang="en-MY" b="1" i="1" dirty="0">
                <a:latin typeface="+mj-lt"/>
              </a:rPr>
              <a:t> Jaya Sdn Bhd v </a:t>
            </a:r>
            <a:r>
              <a:rPr lang="en-MY" b="1" i="1" dirty="0" err="1">
                <a:latin typeface="+mj-lt"/>
              </a:rPr>
              <a:t>Pentadbir</a:t>
            </a:r>
            <a:r>
              <a:rPr lang="en-MY" b="1" i="1" dirty="0">
                <a:latin typeface="+mj-lt"/>
              </a:rPr>
              <a:t> Tanah Daerah </a:t>
            </a:r>
            <a:r>
              <a:rPr lang="en-MY" b="1" i="1" dirty="0" err="1">
                <a:latin typeface="+mj-lt"/>
              </a:rPr>
              <a:t>Hulu</a:t>
            </a:r>
            <a:r>
              <a:rPr lang="en-MY" b="1" i="1" dirty="0">
                <a:latin typeface="+mj-lt"/>
              </a:rPr>
              <a:t> Langat and </a:t>
            </a:r>
            <a:r>
              <a:rPr lang="en-MY" b="1" i="1" dirty="0" err="1">
                <a:latin typeface="+mj-lt"/>
              </a:rPr>
              <a:t>anor</a:t>
            </a:r>
            <a:r>
              <a:rPr lang="en-MY" b="1" i="1" dirty="0">
                <a:latin typeface="+mj-lt"/>
              </a:rPr>
              <a:t> case [2017] 3 MLJ </a:t>
            </a:r>
            <a:r>
              <a:rPr lang="en-MY" b="1" i="1" dirty="0" smtClean="0">
                <a:latin typeface="+mj-lt"/>
              </a:rPr>
              <a:t>561</a:t>
            </a:r>
            <a:r>
              <a:rPr lang="en-MY" i="1" dirty="0" smtClean="0">
                <a:latin typeface="+mj-lt"/>
              </a:rPr>
              <a:t>. </a:t>
            </a:r>
            <a:endParaRPr lang="en-US" dirty="0" smtClean="0">
              <a:latin typeface="+mj-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34082084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Enquiry by Land Administrator</a:t>
            </a:r>
            <a:endParaRPr lang="en-MY" dirty="0"/>
          </a:p>
        </p:txBody>
      </p:sp>
      <p:sp>
        <p:nvSpPr>
          <p:cNvPr id="3" name="Content Placeholder 2"/>
          <p:cNvSpPr>
            <a:spLocks noGrp="1"/>
          </p:cNvSpPr>
          <p:nvPr>
            <p:ph idx="1"/>
          </p:nvPr>
        </p:nvSpPr>
        <p:spPr/>
        <p:txBody>
          <a:bodyPr/>
          <a:lstStyle/>
          <a:p>
            <a:pPr algn="just"/>
            <a:r>
              <a:rPr lang="en-US" dirty="0">
                <a:latin typeface="+mj-lt"/>
              </a:rPr>
              <a:t>For the purposes of the Enquiry, the Land Administrator has all the powers of a Court – i.e.:-</a:t>
            </a:r>
          </a:p>
          <a:p>
            <a:pPr marL="114300" indent="0" algn="just">
              <a:buNone/>
            </a:pPr>
            <a:endParaRPr lang="en-US" dirty="0">
              <a:latin typeface="+mj-lt"/>
            </a:endParaRPr>
          </a:p>
          <a:p>
            <a:pPr lvl="1" algn="just"/>
            <a:r>
              <a:rPr lang="en-US" dirty="0">
                <a:latin typeface="+mj-lt"/>
              </a:rPr>
              <a:t>The Land Administrator is able to summon and examine witnesses; </a:t>
            </a:r>
          </a:p>
          <a:p>
            <a:pPr lvl="1" algn="just"/>
            <a:r>
              <a:rPr lang="en-US" dirty="0">
                <a:latin typeface="+mj-lt"/>
              </a:rPr>
              <a:t>The Land Administrator is able to compel the production and delivery of written statements; and</a:t>
            </a:r>
          </a:p>
          <a:p>
            <a:pPr lvl="1" algn="just"/>
            <a:r>
              <a:rPr lang="en-US" dirty="0">
                <a:latin typeface="+mj-lt"/>
              </a:rPr>
              <a:t>The administration of oaths and affirmations can be considered by the Land Administrator during the Enquiry. </a:t>
            </a:r>
          </a:p>
          <a:p>
            <a:pPr lvl="1" algn="just"/>
            <a:endParaRPr lang="en-US" dirty="0">
              <a:latin typeface="+mj-lt"/>
            </a:endParaRPr>
          </a:p>
          <a:p>
            <a:pPr algn="just"/>
            <a:r>
              <a:rPr lang="en-US" dirty="0">
                <a:latin typeface="+mj-lt"/>
              </a:rPr>
              <a:t>The Land Administrator is also able to hear the evidence provided by a government </a:t>
            </a:r>
            <a:r>
              <a:rPr lang="en-US" dirty="0" err="1">
                <a:latin typeface="+mj-lt"/>
              </a:rPr>
              <a:t>valuer</a:t>
            </a:r>
            <a:r>
              <a:rPr lang="en-US" dirty="0">
                <a:latin typeface="+mj-lt"/>
              </a:rPr>
              <a:t> and/or the </a:t>
            </a:r>
            <a:r>
              <a:rPr lang="en-US" dirty="0" err="1">
                <a:latin typeface="+mj-lt"/>
              </a:rPr>
              <a:t>valuer</a:t>
            </a:r>
            <a:r>
              <a:rPr lang="en-US" dirty="0">
                <a:latin typeface="+mj-lt"/>
              </a:rPr>
              <a:t> of an objecting party.  </a:t>
            </a:r>
          </a:p>
          <a:p>
            <a:pPr marL="411480" lvl="1" indent="0" algn="just">
              <a:buNone/>
            </a:pPr>
            <a:endParaRPr lang="en-US" dirty="0">
              <a:latin typeface="+mj-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476946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Enquiry by Land Administrator</a:t>
            </a:r>
            <a:endParaRPr lang="en-MY" dirty="0"/>
          </a:p>
        </p:txBody>
      </p:sp>
      <p:sp>
        <p:nvSpPr>
          <p:cNvPr id="3" name="Content Placeholder 2"/>
          <p:cNvSpPr>
            <a:spLocks noGrp="1"/>
          </p:cNvSpPr>
          <p:nvPr>
            <p:ph idx="1"/>
          </p:nvPr>
        </p:nvSpPr>
        <p:spPr/>
        <p:txBody>
          <a:bodyPr>
            <a:normAutofit/>
          </a:bodyPr>
          <a:lstStyle/>
          <a:p>
            <a:pPr algn="just"/>
            <a:r>
              <a:rPr lang="en-US" u="sng" dirty="0" smtClean="0">
                <a:latin typeface="+mj-lt"/>
              </a:rPr>
              <a:t>Considerations:-</a:t>
            </a:r>
          </a:p>
          <a:p>
            <a:pPr marL="114300" indent="0" algn="just">
              <a:buNone/>
            </a:pPr>
            <a:endParaRPr lang="en-US" u="sng" dirty="0" smtClean="0">
              <a:latin typeface="+mj-lt"/>
            </a:endParaRPr>
          </a:p>
          <a:p>
            <a:pPr lvl="1" algn="just"/>
            <a:r>
              <a:rPr lang="en-US" dirty="0" smtClean="0">
                <a:latin typeface="+mj-lt"/>
              </a:rPr>
              <a:t>The Land Administrator shall request from the State Director of Town and Country Planning information on the following:-</a:t>
            </a:r>
          </a:p>
          <a:p>
            <a:pPr marL="411480" lvl="1" indent="0" algn="just">
              <a:buNone/>
            </a:pPr>
            <a:endParaRPr lang="en-US" dirty="0" smtClean="0">
              <a:latin typeface="+mj-lt"/>
            </a:endParaRPr>
          </a:p>
          <a:p>
            <a:pPr lvl="2" algn="just"/>
            <a:r>
              <a:rPr lang="en-US" dirty="0" smtClean="0">
                <a:latin typeface="+mj-lt"/>
              </a:rPr>
              <a:t>Whether the land is within a local planning authority area;</a:t>
            </a:r>
          </a:p>
          <a:p>
            <a:pPr lvl="2" algn="just"/>
            <a:r>
              <a:rPr lang="en-US" dirty="0" smtClean="0">
                <a:latin typeface="+mj-lt"/>
              </a:rPr>
              <a:t>Whether the scheduled land is subject to any development plan under the law applicable to it relating to town and country planning; and </a:t>
            </a:r>
          </a:p>
          <a:p>
            <a:pPr lvl="2" algn="just"/>
            <a:r>
              <a:rPr lang="en-US" dirty="0" smtClean="0">
                <a:latin typeface="+mj-lt"/>
              </a:rPr>
              <a:t>If there is a developmental plan, the land use stated in said plan. </a:t>
            </a:r>
          </a:p>
          <a:p>
            <a:pPr marL="411480" lvl="1" indent="0" algn="just">
              <a:buNone/>
            </a:pPr>
            <a:endParaRPr lang="en-US" b="1" i="1" dirty="0" smtClean="0">
              <a:latin typeface="+mj-lt"/>
            </a:endParaRPr>
          </a:p>
          <a:p>
            <a:pPr lvl="1" algn="just"/>
            <a:r>
              <a:rPr lang="en-US" b="1" i="1" dirty="0" smtClean="0">
                <a:latin typeface="+mj-lt"/>
              </a:rPr>
              <a:t>Section 9A of the LAA</a:t>
            </a:r>
            <a:r>
              <a:rPr lang="en-US" dirty="0" smtClean="0">
                <a:latin typeface="+mj-lt"/>
              </a:rPr>
              <a:t>.</a:t>
            </a:r>
          </a:p>
          <a:p>
            <a:pPr marL="411480" lvl="1" indent="0" algn="just">
              <a:buNone/>
            </a:pPr>
            <a:endParaRPr lang="en-US" dirty="0" smtClean="0">
              <a:latin typeface="+mj-lt"/>
            </a:endParaRPr>
          </a:p>
          <a:p>
            <a:pPr lvl="1" algn="just"/>
            <a:endParaRPr lang="en-US" dirty="0" smtClean="0">
              <a:latin typeface="+mj-lt"/>
            </a:endParaRPr>
          </a:p>
          <a:p>
            <a:pPr lvl="1" algn="just"/>
            <a:endParaRPr lang="en-MY" dirty="0">
              <a:latin typeface="+mj-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3292890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Enquiry by Land Administrator </a:t>
            </a:r>
            <a:endParaRPr lang="en-MY" dirty="0"/>
          </a:p>
        </p:txBody>
      </p:sp>
      <p:sp>
        <p:nvSpPr>
          <p:cNvPr id="3" name="Content Placeholder 2"/>
          <p:cNvSpPr>
            <a:spLocks noGrp="1"/>
          </p:cNvSpPr>
          <p:nvPr>
            <p:ph idx="1"/>
          </p:nvPr>
        </p:nvSpPr>
        <p:spPr/>
        <p:txBody>
          <a:bodyPr>
            <a:normAutofit fontScale="77500" lnSpcReduction="20000"/>
          </a:bodyPr>
          <a:lstStyle/>
          <a:p>
            <a:pPr algn="just"/>
            <a:r>
              <a:rPr lang="en-US" sz="3500" u="sng" dirty="0" smtClean="0">
                <a:latin typeface="+mj-lt"/>
              </a:rPr>
              <a:t>Considerations (</a:t>
            </a:r>
            <a:r>
              <a:rPr lang="en-US" sz="3500" u="sng" dirty="0" err="1" smtClean="0">
                <a:latin typeface="+mj-lt"/>
              </a:rPr>
              <a:t>ctd</a:t>
            </a:r>
            <a:r>
              <a:rPr lang="en-US" sz="3500" u="sng" dirty="0" smtClean="0">
                <a:latin typeface="+mj-lt"/>
              </a:rPr>
              <a:t>)</a:t>
            </a:r>
            <a:r>
              <a:rPr lang="en-US" sz="3500" dirty="0" smtClean="0">
                <a:latin typeface="+mj-lt"/>
              </a:rPr>
              <a:t>: The Land Administrator also has to consider the following matters set out in the </a:t>
            </a:r>
            <a:r>
              <a:rPr lang="en-US" sz="3500" b="1" i="1" dirty="0" smtClean="0">
                <a:latin typeface="+mj-lt"/>
              </a:rPr>
              <a:t>1</a:t>
            </a:r>
            <a:r>
              <a:rPr lang="en-US" sz="3500" b="1" i="1" baseline="30000" dirty="0" smtClean="0">
                <a:latin typeface="+mj-lt"/>
              </a:rPr>
              <a:t>st</a:t>
            </a:r>
            <a:r>
              <a:rPr lang="en-US" sz="3500" b="1" i="1" dirty="0" smtClean="0">
                <a:latin typeface="+mj-lt"/>
              </a:rPr>
              <a:t> Schedule of LAA</a:t>
            </a:r>
            <a:r>
              <a:rPr lang="en-US" sz="3500" dirty="0" smtClean="0">
                <a:latin typeface="+mj-lt"/>
              </a:rPr>
              <a:t>:-</a:t>
            </a:r>
          </a:p>
          <a:p>
            <a:pPr algn="just"/>
            <a:endParaRPr lang="en-US" dirty="0">
              <a:latin typeface="+mj-lt"/>
            </a:endParaRPr>
          </a:p>
          <a:p>
            <a:pPr lvl="1" algn="just"/>
            <a:r>
              <a:rPr lang="en-MY" sz="2600" dirty="0">
                <a:latin typeface="+mj-lt"/>
              </a:rPr>
              <a:t>The </a:t>
            </a:r>
            <a:r>
              <a:rPr lang="en-MY" sz="2600" u="sng" dirty="0">
                <a:latin typeface="+mj-lt"/>
              </a:rPr>
              <a:t>market value </a:t>
            </a:r>
            <a:r>
              <a:rPr lang="en-MY" sz="2600" dirty="0">
                <a:latin typeface="+mj-lt"/>
              </a:rPr>
              <a:t>of the land; </a:t>
            </a:r>
            <a:endParaRPr lang="en-MY" sz="2600" dirty="0" smtClean="0">
              <a:latin typeface="+mj-lt"/>
            </a:endParaRPr>
          </a:p>
          <a:p>
            <a:pPr lvl="1" algn="just"/>
            <a:endParaRPr lang="en-MY" sz="2600" dirty="0">
              <a:latin typeface="+mj-lt"/>
            </a:endParaRPr>
          </a:p>
          <a:p>
            <a:pPr lvl="1" algn="just"/>
            <a:r>
              <a:rPr lang="en-MY" sz="2600" dirty="0">
                <a:latin typeface="+mj-lt"/>
              </a:rPr>
              <a:t>Any </a:t>
            </a:r>
            <a:r>
              <a:rPr lang="en-MY" sz="2600" u="sng" dirty="0">
                <a:latin typeface="+mj-lt"/>
              </a:rPr>
              <a:t>increase</a:t>
            </a:r>
            <a:r>
              <a:rPr lang="en-MY" sz="2600" dirty="0">
                <a:latin typeface="+mj-lt"/>
              </a:rPr>
              <a:t> which shall be deducted from the total compensation, in the </a:t>
            </a:r>
            <a:r>
              <a:rPr lang="en-MY" sz="2600" u="sng" dirty="0">
                <a:latin typeface="+mj-lt"/>
              </a:rPr>
              <a:t>value</a:t>
            </a:r>
            <a:r>
              <a:rPr lang="en-MY" sz="2600" dirty="0">
                <a:latin typeface="+mj-lt"/>
              </a:rPr>
              <a:t> of the other land of the person interested likely to accrue from the use to which the land acquired will be </a:t>
            </a:r>
            <a:r>
              <a:rPr lang="en-MY" sz="2600" dirty="0" smtClean="0">
                <a:latin typeface="+mj-lt"/>
              </a:rPr>
              <a:t>put;</a:t>
            </a:r>
          </a:p>
          <a:p>
            <a:pPr lvl="1" algn="just"/>
            <a:endParaRPr lang="en-MY" sz="2600" dirty="0">
              <a:latin typeface="+mj-lt"/>
            </a:endParaRPr>
          </a:p>
          <a:p>
            <a:pPr lvl="1" algn="just"/>
            <a:r>
              <a:rPr lang="en-MY" sz="2600" dirty="0">
                <a:latin typeface="+mj-lt"/>
              </a:rPr>
              <a:t>The </a:t>
            </a:r>
            <a:r>
              <a:rPr lang="en-MY" sz="2600" u="sng" dirty="0">
                <a:latin typeface="+mj-lt"/>
              </a:rPr>
              <a:t>damage</a:t>
            </a:r>
            <a:r>
              <a:rPr lang="en-MY" sz="2600" dirty="0">
                <a:latin typeface="+mj-lt"/>
              </a:rPr>
              <a:t>, if any, sustained or likely to be sustained by the persons interested at the time of the Land Administrator’s taking possession of the land by reason of </a:t>
            </a:r>
            <a:r>
              <a:rPr lang="en-MY" sz="2600" u="sng" dirty="0">
                <a:latin typeface="+mj-lt"/>
              </a:rPr>
              <a:t>severing</a:t>
            </a:r>
            <a:r>
              <a:rPr lang="en-MY" sz="2600" dirty="0">
                <a:latin typeface="+mj-lt"/>
              </a:rPr>
              <a:t> such land from his other land</a:t>
            </a:r>
            <a:r>
              <a:rPr lang="en-MY" sz="2600" dirty="0" smtClean="0">
                <a:latin typeface="+mj-lt"/>
              </a:rPr>
              <a:t>;</a:t>
            </a:r>
            <a:endParaRPr lang="en-MY" sz="2600" dirty="0">
              <a:latin typeface="+mj-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22691173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Enquiry by Land Administrator </a:t>
            </a:r>
            <a:endParaRPr lang="en-MY" dirty="0"/>
          </a:p>
        </p:txBody>
      </p:sp>
      <p:sp>
        <p:nvSpPr>
          <p:cNvPr id="3" name="Content Placeholder 2"/>
          <p:cNvSpPr>
            <a:spLocks noGrp="1"/>
          </p:cNvSpPr>
          <p:nvPr>
            <p:ph idx="1"/>
          </p:nvPr>
        </p:nvSpPr>
        <p:spPr/>
        <p:txBody>
          <a:bodyPr>
            <a:normAutofit fontScale="92500" lnSpcReduction="20000"/>
          </a:bodyPr>
          <a:lstStyle/>
          <a:p>
            <a:pPr lvl="1" algn="just"/>
            <a:r>
              <a:rPr lang="en-MY" sz="2600" dirty="0">
                <a:latin typeface="+mj-lt"/>
              </a:rPr>
              <a:t>The </a:t>
            </a:r>
            <a:r>
              <a:rPr lang="en-MY" sz="2600" u="sng" dirty="0">
                <a:latin typeface="+mj-lt"/>
              </a:rPr>
              <a:t>damage</a:t>
            </a:r>
            <a:r>
              <a:rPr lang="en-MY" sz="2600" dirty="0">
                <a:latin typeface="+mj-lt"/>
              </a:rPr>
              <a:t>, if any, sustained or likely to be sustained by the person interested at the time of </a:t>
            </a:r>
            <a:r>
              <a:rPr lang="en-MY" sz="2600" dirty="0" smtClean="0">
                <a:latin typeface="+mj-lt"/>
              </a:rPr>
              <a:t>taking </a:t>
            </a:r>
            <a:r>
              <a:rPr lang="en-MY" sz="2600" dirty="0">
                <a:latin typeface="+mj-lt"/>
              </a:rPr>
              <a:t>possession of the land </a:t>
            </a:r>
            <a:r>
              <a:rPr lang="en-MY" sz="2600" dirty="0" smtClean="0">
                <a:latin typeface="+mj-lt"/>
              </a:rPr>
              <a:t>due to </a:t>
            </a:r>
            <a:r>
              <a:rPr lang="en-MY" sz="2600" u="sng" dirty="0" smtClean="0">
                <a:latin typeface="+mj-lt"/>
              </a:rPr>
              <a:t>acquisition injurious</a:t>
            </a:r>
            <a:r>
              <a:rPr lang="en-MY" sz="2600" dirty="0" smtClean="0">
                <a:latin typeface="+mj-lt"/>
              </a:rPr>
              <a:t>;</a:t>
            </a:r>
            <a:endParaRPr lang="en-MY" sz="2600" dirty="0">
              <a:latin typeface="+mj-lt"/>
            </a:endParaRPr>
          </a:p>
          <a:p>
            <a:pPr lvl="1" algn="just"/>
            <a:r>
              <a:rPr lang="en-MY" sz="2600" dirty="0">
                <a:latin typeface="+mj-lt"/>
              </a:rPr>
              <a:t>If, in  consequence  of  the  acquisition,  he  is  or  will  be  compelled  to change  his  residence  or  place  of  business,  the  </a:t>
            </a:r>
            <a:r>
              <a:rPr lang="en-MY" sz="2600" u="sng" dirty="0">
                <a:latin typeface="+mj-lt"/>
              </a:rPr>
              <a:t>reasonable  </a:t>
            </a:r>
            <a:r>
              <a:rPr lang="en-MY" sz="2600" u="sng" dirty="0" smtClean="0">
                <a:latin typeface="+mj-lt"/>
              </a:rPr>
              <a:t>expenses</a:t>
            </a:r>
            <a:r>
              <a:rPr lang="en-MY" sz="2600" dirty="0" smtClean="0">
                <a:latin typeface="+mj-lt"/>
              </a:rPr>
              <a:t>  </a:t>
            </a:r>
            <a:r>
              <a:rPr lang="en-MY" sz="2600" dirty="0">
                <a:latin typeface="+mj-lt"/>
              </a:rPr>
              <a:t>incidental  to  such  change; and</a:t>
            </a:r>
          </a:p>
          <a:p>
            <a:pPr lvl="1" algn="just"/>
            <a:r>
              <a:rPr lang="en-MY" sz="2600" dirty="0">
                <a:latin typeface="+mj-lt"/>
              </a:rPr>
              <a:t>where only part of the land is to be </a:t>
            </a:r>
            <a:r>
              <a:rPr lang="en-MY" sz="2600" dirty="0" smtClean="0">
                <a:latin typeface="+mj-lt"/>
              </a:rPr>
              <a:t>acquired, any undertaking by the relevant State/ </a:t>
            </a:r>
            <a:r>
              <a:rPr lang="en-MY" sz="2600" dirty="0" err="1" smtClean="0">
                <a:latin typeface="+mj-lt"/>
              </a:rPr>
              <a:t>Govt</a:t>
            </a:r>
            <a:r>
              <a:rPr lang="en-MY" sz="2600" dirty="0" smtClean="0">
                <a:latin typeface="+mj-lt"/>
              </a:rPr>
              <a:t> body for </a:t>
            </a:r>
            <a:r>
              <a:rPr lang="en-MY" sz="2600" dirty="0">
                <a:latin typeface="+mj-lt"/>
              </a:rPr>
              <a:t>the </a:t>
            </a:r>
            <a:r>
              <a:rPr lang="en-MY" sz="2600" u="sng" dirty="0">
                <a:latin typeface="+mj-lt"/>
              </a:rPr>
              <a:t>construction or erection of  roads,  drains,  walls,  fences  or  other  facilities  benefiting  any  part of the land left </a:t>
            </a:r>
            <a:r>
              <a:rPr lang="en-MY" sz="2600" u="sng" dirty="0" err="1">
                <a:latin typeface="+mj-lt"/>
              </a:rPr>
              <a:t>unacquired</a:t>
            </a:r>
            <a:r>
              <a:rPr lang="en-MY" sz="2600" u="sng" dirty="0">
                <a:latin typeface="+mj-lt"/>
              </a:rPr>
              <a:t>, provided that the undertaking</a:t>
            </a:r>
            <a:r>
              <a:rPr lang="en-MY" sz="2600" u="sng" dirty="0">
                <a:solidFill>
                  <a:srgbClr val="FF0000"/>
                </a:solidFill>
                <a:latin typeface="+mj-lt"/>
              </a:rPr>
              <a:t> </a:t>
            </a:r>
            <a:r>
              <a:rPr lang="en-MY" sz="2600" u="sng" dirty="0">
                <a:latin typeface="+mj-lt"/>
              </a:rPr>
              <a:t>is clear and enforceable</a:t>
            </a:r>
          </a:p>
          <a:p>
            <a:endParaRPr lang="en-MY" dirty="0">
              <a:latin typeface="+mj-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31880224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Enquiry by Land Administrator </a:t>
            </a:r>
            <a:endParaRPr lang="en-MY" dirty="0"/>
          </a:p>
        </p:txBody>
      </p:sp>
      <p:sp>
        <p:nvSpPr>
          <p:cNvPr id="3" name="Content Placeholder 2"/>
          <p:cNvSpPr>
            <a:spLocks noGrp="1"/>
          </p:cNvSpPr>
          <p:nvPr>
            <p:ph idx="1"/>
          </p:nvPr>
        </p:nvSpPr>
        <p:spPr/>
        <p:txBody>
          <a:bodyPr>
            <a:normAutofit fontScale="70000" lnSpcReduction="20000"/>
          </a:bodyPr>
          <a:lstStyle/>
          <a:p>
            <a:pPr algn="just"/>
            <a:r>
              <a:rPr lang="en-US" sz="3500" dirty="0" smtClean="0">
                <a:latin typeface="+mj-lt"/>
              </a:rPr>
              <a:t>The </a:t>
            </a:r>
            <a:r>
              <a:rPr lang="en-US" sz="3500" dirty="0">
                <a:latin typeface="+mj-lt"/>
              </a:rPr>
              <a:t>Land Administrator </a:t>
            </a:r>
            <a:r>
              <a:rPr lang="en-US" sz="3500" dirty="0" smtClean="0">
                <a:latin typeface="+mj-lt"/>
              </a:rPr>
              <a:t>shall </a:t>
            </a:r>
            <a:r>
              <a:rPr lang="en-US" sz="3500" b="1" u="sng" dirty="0" smtClean="0">
                <a:latin typeface="+mj-lt"/>
              </a:rPr>
              <a:t>not</a:t>
            </a:r>
            <a:r>
              <a:rPr lang="en-US" sz="3500" dirty="0" smtClean="0">
                <a:latin typeface="+mj-lt"/>
              </a:rPr>
              <a:t> consider </a:t>
            </a:r>
            <a:r>
              <a:rPr lang="en-US" sz="3500" dirty="0">
                <a:latin typeface="+mj-lt"/>
              </a:rPr>
              <a:t>the following matters set out in the </a:t>
            </a:r>
            <a:r>
              <a:rPr lang="en-US" sz="3500" b="1" i="1" dirty="0">
                <a:latin typeface="+mj-lt"/>
              </a:rPr>
              <a:t>1</a:t>
            </a:r>
            <a:r>
              <a:rPr lang="en-US" sz="3500" b="1" i="1" baseline="30000" dirty="0">
                <a:latin typeface="+mj-lt"/>
              </a:rPr>
              <a:t>st</a:t>
            </a:r>
            <a:r>
              <a:rPr lang="en-US" sz="3500" b="1" i="1" dirty="0">
                <a:latin typeface="+mj-lt"/>
              </a:rPr>
              <a:t> Schedule of LAA</a:t>
            </a:r>
            <a:r>
              <a:rPr lang="en-US" sz="3500" dirty="0">
                <a:latin typeface="+mj-lt"/>
              </a:rPr>
              <a:t>:-</a:t>
            </a:r>
          </a:p>
          <a:p>
            <a:pPr algn="just"/>
            <a:endParaRPr lang="en-US" dirty="0">
              <a:latin typeface="+mj-lt"/>
            </a:endParaRPr>
          </a:p>
          <a:p>
            <a:pPr algn="just"/>
            <a:r>
              <a:rPr lang="en-US" sz="2400" dirty="0">
                <a:latin typeface="+mj-lt"/>
              </a:rPr>
              <a:t>T</a:t>
            </a:r>
            <a:r>
              <a:rPr lang="en-US" sz="2400" dirty="0" smtClean="0">
                <a:latin typeface="+mj-lt"/>
              </a:rPr>
              <a:t>he </a:t>
            </a:r>
            <a:r>
              <a:rPr lang="en-US" sz="2400" u="sng" dirty="0">
                <a:latin typeface="+mj-lt"/>
              </a:rPr>
              <a:t>degree of urgency </a:t>
            </a:r>
            <a:r>
              <a:rPr lang="en-US" sz="2400" dirty="0">
                <a:latin typeface="+mj-lt"/>
              </a:rPr>
              <a:t>which has led to the acquisition;</a:t>
            </a:r>
            <a:endParaRPr lang="en-MY" sz="2000" dirty="0">
              <a:latin typeface="+mj-lt"/>
            </a:endParaRPr>
          </a:p>
          <a:p>
            <a:pPr algn="just"/>
            <a:r>
              <a:rPr lang="en-US" sz="2400" dirty="0" smtClean="0">
                <a:latin typeface="+mj-lt"/>
              </a:rPr>
              <a:t>Any </a:t>
            </a:r>
            <a:r>
              <a:rPr lang="en-US" sz="2400" u="sng" dirty="0">
                <a:latin typeface="+mj-lt"/>
              </a:rPr>
              <a:t>disinclination</a:t>
            </a:r>
            <a:r>
              <a:rPr lang="en-US" sz="2400" dirty="0">
                <a:latin typeface="+mj-lt"/>
              </a:rPr>
              <a:t> of the person interested to part with the land acquired; </a:t>
            </a:r>
            <a:endParaRPr lang="en-MY" sz="2000" dirty="0">
              <a:latin typeface="+mj-lt"/>
            </a:endParaRPr>
          </a:p>
          <a:p>
            <a:pPr algn="just"/>
            <a:r>
              <a:rPr lang="en-US" sz="2400" dirty="0">
                <a:latin typeface="+mj-lt"/>
              </a:rPr>
              <a:t>A</a:t>
            </a:r>
            <a:r>
              <a:rPr lang="en-US" sz="2400" dirty="0" smtClean="0">
                <a:latin typeface="+mj-lt"/>
              </a:rPr>
              <a:t>ny </a:t>
            </a:r>
            <a:r>
              <a:rPr lang="en-US" sz="2400" u="sng" dirty="0">
                <a:latin typeface="+mj-lt"/>
              </a:rPr>
              <a:t>damage</a:t>
            </a:r>
            <a:r>
              <a:rPr lang="en-US" sz="2400" dirty="0">
                <a:latin typeface="+mj-lt"/>
              </a:rPr>
              <a:t> sustained by the person interested which, if caused by a private person, would </a:t>
            </a:r>
            <a:r>
              <a:rPr lang="en-US" sz="2400" u="sng" dirty="0">
                <a:latin typeface="+mj-lt"/>
              </a:rPr>
              <a:t>not be a good cause of action</a:t>
            </a:r>
            <a:r>
              <a:rPr lang="en-US" sz="2400" dirty="0">
                <a:latin typeface="+mj-lt"/>
              </a:rPr>
              <a:t>;</a:t>
            </a:r>
            <a:endParaRPr lang="en-MY" sz="2000" dirty="0">
              <a:latin typeface="+mj-lt"/>
            </a:endParaRPr>
          </a:p>
          <a:p>
            <a:pPr algn="just"/>
            <a:r>
              <a:rPr lang="en-US" sz="2400" dirty="0">
                <a:latin typeface="+mj-lt"/>
              </a:rPr>
              <a:t>A</a:t>
            </a:r>
            <a:r>
              <a:rPr lang="en-US" sz="2400" dirty="0" smtClean="0">
                <a:latin typeface="+mj-lt"/>
              </a:rPr>
              <a:t>ny </a:t>
            </a:r>
            <a:r>
              <a:rPr lang="en-US" sz="2400" u="sng" dirty="0">
                <a:latin typeface="+mj-lt"/>
              </a:rPr>
              <a:t>depreciation</a:t>
            </a:r>
            <a:r>
              <a:rPr lang="en-US" sz="2400" dirty="0">
                <a:latin typeface="+mj-lt"/>
              </a:rPr>
              <a:t> in the value of the land acquired likely to result from the use to which it will be put when acquired;</a:t>
            </a:r>
            <a:endParaRPr lang="en-MY" sz="2000" dirty="0">
              <a:latin typeface="+mj-lt"/>
            </a:endParaRPr>
          </a:p>
          <a:p>
            <a:pPr algn="just"/>
            <a:r>
              <a:rPr lang="en-US" sz="2400" dirty="0">
                <a:latin typeface="+mj-lt"/>
              </a:rPr>
              <a:t>A</a:t>
            </a:r>
            <a:r>
              <a:rPr lang="en-US" sz="2400" dirty="0" smtClean="0">
                <a:latin typeface="+mj-lt"/>
              </a:rPr>
              <a:t>ny </a:t>
            </a:r>
            <a:r>
              <a:rPr lang="en-US" sz="2400" u="sng" dirty="0">
                <a:latin typeface="+mj-lt"/>
              </a:rPr>
              <a:t>increase to the value </a:t>
            </a:r>
            <a:r>
              <a:rPr lang="en-US" sz="2400" dirty="0">
                <a:latin typeface="+mj-lt"/>
              </a:rPr>
              <a:t>of the land acquired likely to accrue from the use to which it will be put when acquired; </a:t>
            </a:r>
            <a:endParaRPr lang="en-MY" sz="2000" dirty="0">
              <a:latin typeface="+mj-lt"/>
            </a:endParaRPr>
          </a:p>
          <a:p>
            <a:pPr algn="just"/>
            <a:r>
              <a:rPr lang="en-US" sz="2400" dirty="0">
                <a:latin typeface="+mj-lt"/>
              </a:rPr>
              <a:t>A</a:t>
            </a:r>
            <a:r>
              <a:rPr lang="en-US" sz="2400" dirty="0" smtClean="0">
                <a:latin typeface="+mj-lt"/>
              </a:rPr>
              <a:t>ny </a:t>
            </a:r>
            <a:r>
              <a:rPr lang="en-US" sz="2400" dirty="0">
                <a:latin typeface="+mj-lt"/>
              </a:rPr>
              <a:t>outlay on additions or improvements to the land acquired, which was incurred after the date of the publication of the </a:t>
            </a:r>
            <a:r>
              <a:rPr lang="en-US" sz="2400" dirty="0" smtClean="0">
                <a:latin typeface="+mj-lt"/>
              </a:rPr>
              <a:t>declaration, </a:t>
            </a:r>
            <a:r>
              <a:rPr lang="en-US" sz="2400" i="1" dirty="0">
                <a:latin typeface="+mj-lt"/>
              </a:rPr>
              <a:t>unless</a:t>
            </a:r>
            <a:r>
              <a:rPr lang="en-US" sz="2400" dirty="0">
                <a:latin typeface="+mj-lt"/>
              </a:rPr>
              <a:t> such additions or improvements were necessary for the maintenance of any building </a:t>
            </a:r>
            <a:r>
              <a:rPr lang="en-US" sz="2400" dirty="0" smtClean="0">
                <a:latin typeface="+mj-lt"/>
              </a:rPr>
              <a:t>and </a:t>
            </a:r>
            <a:r>
              <a:rPr lang="en-US" sz="2400" i="1" dirty="0">
                <a:latin typeface="+mj-lt"/>
              </a:rPr>
              <a:t>unless</a:t>
            </a:r>
            <a:r>
              <a:rPr lang="en-US" sz="2400" dirty="0">
                <a:latin typeface="+mj-lt"/>
              </a:rPr>
              <a:t>, in the case of agricultural land, it is any money which has been expended for the continuing cultivation of crops on it</a:t>
            </a:r>
            <a:r>
              <a:rPr lang="en-US" sz="2000" dirty="0" smtClean="0">
                <a:latin typeface="+mj-lt"/>
              </a:rPr>
              <a:t>.</a:t>
            </a:r>
            <a:endParaRPr lang="en-MY" sz="2000" dirty="0">
              <a:latin typeface="+mj-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30028300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Award by Land Administrator </a:t>
            </a:r>
            <a:endParaRPr lang="en-MY" dirty="0"/>
          </a:p>
        </p:txBody>
      </p:sp>
      <p:sp>
        <p:nvSpPr>
          <p:cNvPr id="3" name="Content Placeholder 2"/>
          <p:cNvSpPr>
            <a:spLocks noGrp="1"/>
          </p:cNvSpPr>
          <p:nvPr>
            <p:ph idx="1"/>
          </p:nvPr>
        </p:nvSpPr>
        <p:spPr/>
        <p:txBody>
          <a:bodyPr>
            <a:normAutofit fontScale="92500" lnSpcReduction="20000"/>
          </a:bodyPr>
          <a:lstStyle/>
          <a:p>
            <a:pPr algn="just"/>
            <a:r>
              <a:rPr lang="en-US" dirty="0" smtClean="0">
                <a:latin typeface="+mj-lt"/>
              </a:rPr>
              <a:t>At the conclusion of the Enquiry, the Land </a:t>
            </a:r>
            <a:r>
              <a:rPr lang="en-US" dirty="0">
                <a:latin typeface="+mj-lt"/>
              </a:rPr>
              <a:t>Administrator shall prepare a written award under his </a:t>
            </a:r>
            <a:r>
              <a:rPr lang="en-US" dirty="0" smtClean="0">
                <a:latin typeface="+mj-lt"/>
              </a:rPr>
              <a:t>hand, which will be in the form of </a:t>
            </a:r>
            <a:r>
              <a:rPr lang="en-US" b="1" dirty="0" smtClean="0">
                <a:latin typeface="+mj-lt"/>
              </a:rPr>
              <a:t>Form G</a:t>
            </a:r>
            <a:r>
              <a:rPr lang="en-US" dirty="0" smtClean="0">
                <a:latin typeface="+mj-lt"/>
              </a:rPr>
              <a:t>. </a:t>
            </a:r>
            <a:r>
              <a:rPr lang="en-US" b="1" i="1" dirty="0" smtClean="0">
                <a:latin typeface="+mj-lt"/>
              </a:rPr>
              <a:t>(Section 14 of the LAA)</a:t>
            </a:r>
          </a:p>
          <a:p>
            <a:pPr algn="just"/>
            <a:endParaRPr lang="en-US" dirty="0">
              <a:latin typeface="+mj-lt"/>
            </a:endParaRPr>
          </a:p>
          <a:p>
            <a:pPr lvl="1" algn="just"/>
            <a:r>
              <a:rPr lang="en-US" dirty="0" smtClean="0">
                <a:latin typeface="+mj-lt"/>
              </a:rPr>
              <a:t>In practice, an oral decision is normally given on the day of the Enquiry itself. This is then followed up with a the issuance of a written award in </a:t>
            </a:r>
            <a:r>
              <a:rPr lang="en-US" b="1" dirty="0" smtClean="0">
                <a:latin typeface="+mj-lt"/>
              </a:rPr>
              <a:t>Form G</a:t>
            </a:r>
            <a:r>
              <a:rPr lang="en-US" dirty="0" smtClean="0">
                <a:latin typeface="+mj-lt"/>
              </a:rPr>
              <a:t>. </a:t>
            </a:r>
            <a:endParaRPr lang="en-US" dirty="0">
              <a:latin typeface="+mj-lt"/>
            </a:endParaRPr>
          </a:p>
          <a:p>
            <a:pPr algn="just"/>
            <a:endParaRPr lang="en-US" dirty="0" smtClean="0">
              <a:latin typeface="+mj-lt"/>
            </a:endParaRPr>
          </a:p>
          <a:p>
            <a:pPr algn="just"/>
            <a:r>
              <a:rPr lang="en-US" dirty="0" smtClean="0">
                <a:latin typeface="+mj-lt"/>
              </a:rPr>
              <a:t>The Land Administrator will make a separate award for each person interested established during the Enquiry. </a:t>
            </a:r>
          </a:p>
          <a:p>
            <a:pPr algn="just"/>
            <a:endParaRPr lang="en-US" dirty="0" smtClean="0">
              <a:latin typeface="+mj-lt"/>
            </a:endParaRPr>
          </a:p>
          <a:p>
            <a:pPr algn="just"/>
            <a:r>
              <a:rPr lang="en-US" dirty="0" smtClean="0">
                <a:latin typeface="+mj-lt"/>
              </a:rPr>
              <a:t>Every </a:t>
            </a:r>
            <a:r>
              <a:rPr lang="en-US" dirty="0">
                <a:latin typeface="+mj-lt"/>
              </a:rPr>
              <a:t>award shall be filed in the office of the Land </a:t>
            </a:r>
            <a:r>
              <a:rPr lang="en-US" dirty="0" smtClean="0">
                <a:latin typeface="+mj-lt"/>
              </a:rPr>
              <a:t>Administrator and shall be final and conclusive, regardless of whether the persons interested attended the Enquiry. </a:t>
            </a:r>
          </a:p>
          <a:p>
            <a:pPr marL="114300" indent="0" algn="just">
              <a:buNone/>
            </a:pPr>
            <a:endParaRPr lang="en-US" dirty="0" smtClean="0">
              <a:latin typeface="+mj-lt"/>
            </a:endParaRPr>
          </a:p>
          <a:p>
            <a:pPr algn="just"/>
            <a:r>
              <a:rPr lang="en-US" dirty="0" smtClean="0">
                <a:latin typeface="+mj-lt"/>
              </a:rPr>
              <a:t>The service of this award shall be in </a:t>
            </a:r>
            <a:r>
              <a:rPr lang="en-US" b="1" dirty="0" smtClean="0">
                <a:latin typeface="+mj-lt"/>
              </a:rPr>
              <a:t>Form H</a:t>
            </a:r>
            <a:r>
              <a:rPr lang="en-US" dirty="0" smtClean="0">
                <a:latin typeface="+mj-lt"/>
              </a:rPr>
              <a:t>. </a:t>
            </a:r>
            <a:r>
              <a:rPr lang="en-US" b="1" i="1" dirty="0" smtClean="0">
                <a:latin typeface="+mj-lt"/>
              </a:rPr>
              <a:t>(Section 16 of the LAA)</a:t>
            </a:r>
          </a:p>
          <a:p>
            <a:pPr marL="114300" indent="0" algn="just">
              <a:buNone/>
            </a:pPr>
            <a:endParaRPr lang="en-US" dirty="0" smtClean="0">
              <a:latin typeface="+mj-lt"/>
            </a:endParaRPr>
          </a:p>
          <a:p>
            <a:pPr algn="just"/>
            <a:endParaRPr lang="en-MY" dirty="0">
              <a:latin typeface="+mj-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26270101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44824"/>
            <a:ext cx="7659687" cy="1713632"/>
          </a:xfrm>
        </p:spPr>
        <p:txBody>
          <a:bodyPr/>
          <a:lstStyle/>
          <a:p>
            <a:r>
              <a:rPr lang="en-US" dirty="0" smtClean="0"/>
              <a:t>Recent developments &amp; NOTABLE CASES – considerations at an enquiry</a:t>
            </a:r>
            <a:endParaRPr lang="en-MY"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261138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Reasonable Expenses</a:t>
            </a:r>
            <a:endParaRPr lang="en-MY" dirty="0"/>
          </a:p>
        </p:txBody>
      </p:sp>
      <p:sp>
        <p:nvSpPr>
          <p:cNvPr id="3" name="Content Placeholder 2"/>
          <p:cNvSpPr>
            <a:spLocks noGrp="1"/>
          </p:cNvSpPr>
          <p:nvPr>
            <p:ph idx="1"/>
          </p:nvPr>
        </p:nvSpPr>
        <p:spPr/>
        <p:txBody>
          <a:bodyPr/>
          <a:lstStyle/>
          <a:p>
            <a:pPr algn="just"/>
            <a:r>
              <a:rPr lang="en-US" dirty="0">
                <a:latin typeface="+mj-lt"/>
              </a:rPr>
              <a:t>In </a:t>
            </a:r>
            <a:r>
              <a:rPr lang="en-MY" b="1" i="1" dirty="0" err="1" smtClean="0">
                <a:latin typeface="+mj-lt"/>
              </a:rPr>
              <a:t>Exxonmobil</a:t>
            </a:r>
            <a:r>
              <a:rPr lang="en-MY" b="1" i="1" dirty="0" smtClean="0">
                <a:latin typeface="+mj-lt"/>
              </a:rPr>
              <a:t> </a:t>
            </a:r>
            <a:r>
              <a:rPr lang="en-MY" b="1" i="1" dirty="0">
                <a:latin typeface="+mj-lt"/>
              </a:rPr>
              <a:t>Malaysia Sdn Bhd v </a:t>
            </a:r>
            <a:r>
              <a:rPr lang="en-MY" b="1" i="1" dirty="0" err="1">
                <a:latin typeface="+mj-lt"/>
              </a:rPr>
              <a:t>Pentadbir</a:t>
            </a:r>
            <a:r>
              <a:rPr lang="en-MY" b="1" i="1" dirty="0">
                <a:latin typeface="+mj-lt"/>
              </a:rPr>
              <a:t> Tanah Daerah </a:t>
            </a:r>
            <a:r>
              <a:rPr lang="en-MY" b="1" i="1" dirty="0" err="1">
                <a:latin typeface="+mj-lt"/>
              </a:rPr>
              <a:t>Petaling</a:t>
            </a:r>
            <a:r>
              <a:rPr lang="en-MY" b="1" i="1" dirty="0">
                <a:latin typeface="+mj-lt"/>
              </a:rPr>
              <a:t> [2015] MLJU 0314</a:t>
            </a:r>
            <a:r>
              <a:rPr lang="en-MY" dirty="0">
                <a:latin typeface="+mj-lt"/>
              </a:rPr>
              <a:t>, the Court of Appeal held that the phrase “reasonable expenses”, must be expenses incidental to the change in residence or place of business.</a:t>
            </a:r>
          </a:p>
          <a:p>
            <a:pPr marL="114300" indent="0" algn="just">
              <a:buNone/>
            </a:pPr>
            <a:endParaRPr lang="en-MY" dirty="0">
              <a:latin typeface="+mj-lt"/>
            </a:endParaRPr>
          </a:p>
          <a:p>
            <a:pPr algn="just"/>
            <a:r>
              <a:rPr lang="en-US" dirty="0">
                <a:latin typeface="+mj-lt"/>
              </a:rPr>
              <a:t>In that case, the issue was whether a loss of income derived from the sale of petrol and diesel from the Appellant’s petrol station was a reasonable expense. </a:t>
            </a:r>
          </a:p>
          <a:p>
            <a:pPr marL="114300" indent="0" algn="just">
              <a:buNone/>
            </a:pPr>
            <a:endParaRPr lang="en-US" dirty="0">
              <a:latin typeface="+mj-lt"/>
            </a:endParaRPr>
          </a:p>
          <a:p>
            <a:pPr algn="just"/>
            <a:r>
              <a:rPr lang="en-US" dirty="0">
                <a:latin typeface="+mj-lt"/>
              </a:rPr>
              <a:t>It was held that this loss of income was not incidental to the change in residence or place of business, as hence not claimable under the LAA. </a:t>
            </a:r>
            <a:endParaRPr lang="en-MY" dirty="0">
              <a:latin typeface="+mj-lt"/>
            </a:endParaRPr>
          </a:p>
          <a:p>
            <a:endParaRPr lang="en-MY" dirty="0">
              <a:latin typeface="+mj-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17296681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Land Acquisition – A brief introduction</a:t>
            </a:r>
            <a:endParaRPr lang="en-MY" sz="3600" dirty="0"/>
          </a:p>
        </p:txBody>
      </p:sp>
      <p:sp>
        <p:nvSpPr>
          <p:cNvPr id="3" name="Content Placeholder 2"/>
          <p:cNvSpPr>
            <a:spLocks noGrp="1"/>
          </p:cNvSpPr>
          <p:nvPr>
            <p:ph idx="1"/>
          </p:nvPr>
        </p:nvSpPr>
        <p:spPr/>
        <p:txBody>
          <a:bodyPr>
            <a:normAutofit fontScale="92500"/>
          </a:bodyPr>
          <a:lstStyle/>
          <a:p>
            <a:pPr algn="just"/>
            <a:r>
              <a:rPr lang="en-US" b="1" i="1" dirty="0" smtClean="0">
                <a:latin typeface="+mj-lt"/>
              </a:rPr>
              <a:t>Article 13 of the Federal Constitution </a:t>
            </a:r>
            <a:r>
              <a:rPr lang="en-US" dirty="0" smtClean="0">
                <a:latin typeface="+mj-lt"/>
              </a:rPr>
              <a:t>protects one’s right to property. </a:t>
            </a:r>
          </a:p>
          <a:p>
            <a:pPr marL="114300" indent="0" algn="just">
              <a:buNone/>
            </a:pPr>
            <a:endParaRPr lang="en-US" dirty="0" smtClean="0">
              <a:latin typeface="+mj-lt"/>
            </a:endParaRPr>
          </a:p>
          <a:p>
            <a:pPr algn="just"/>
            <a:r>
              <a:rPr lang="en-US" dirty="0" smtClean="0">
                <a:latin typeface="+mj-lt"/>
              </a:rPr>
              <a:t>However, this is not an absolute right. </a:t>
            </a:r>
          </a:p>
          <a:p>
            <a:pPr marL="114300" indent="0" algn="just">
              <a:buNone/>
            </a:pPr>
            <a:endParaRPr lang="en-US" dirty="0" smtClean="0">
              <a:latin typeface="+mj-lt"/>
            </a:endParaRPr>
          </a:p>
          <a:p>
            <a:pPr algn="just"/>
            <a:r>
              <a:rPr lang="en-US" b="1" i="1" dirty="0" smtClean="0">
                <a:latin typeface="+mj-lt"/>
              </a:rPr>
              <a:t>Section 3 of the Land Acquisition </a:t>
            </a:r>
            <a:r>
              <a:rPr lang="en-US" b="1" i="1" dirty="0">
                <a:latin typeface="+mj-lt"/>
              </a:rPr>
              <a:t>1</a:t>
            </a:r>
            <a:r>
              <a:rPr lang="en-US" b="1" i="1" dirty="0" smtClean="0">
                <a:latin typeface="+mj-lt"/>
              </a:rPr>
              <a:t>960</a:t>
            </a:r>
            <a:r>
              <a:rPr lang="en-US" dirty="0" smtClean="0">
                <a:latin typeface="+mj-lt"/>
              </a:rPr>
              <a:t> </a:t>
            </a:r>
            <a:r>
              <a:rPr lang="en-US" b="1" dirty="0" smtClean="0">
                <a:latin typeface="+mj-lt"/>
              </a:rPr>
              <a:t>(“LAA”)</a:t>
            </a:r>
            <a:r>
              <a:rPr lang="en-US" dirty="0" smtClean="0">
                <a:latin typeface="+mj-lt"/>
              </a:rPr>
              <a:t> allows the State Authority to acquire any private land which is needed for:-</a:t>
            </a:r>
          </a:p>
          <a:p>
            <a:pPr marL="114300" indent="0" algn="just">
              <a:buNone/>
            </a:pPr>
            <a:endParaRPr lang="en-US" dirty="0">
              <a:latin typeface="+mj-lt"/>
            </a:endParaRPr>
          </a:p>
          <a:p>
            <a:pPr lvl="1" algn="just"/>
            <a:r>
              <a:rPr lang="en-US" dirty="0">
                <a:latin typeface="+mj-lt"/>
              </a:rPr>
              <a:t>Any public purpose;</a:t>
            </a:r>
          </a:p>
          <a:p>
            <a:pPr lvl="1" algn="just"/>
            <a:r>
              <a:rPr lang="en-US" dirty="0" smtClean="0">
                <a:latin typeface="+mj-lt"/>
              </a:rPr>
              <a:t>On behalf of any person or corporation for any purpose if</a:t>
            </a:r>
            <a:r>
              <a:rPr lang="en-US" dirty="0">
                <a:latin typeface="+mj-lt"/>
              </a:rPr>
              <a:t>, in </a:t>
            </a:r>
            <a:r>
              <a:rPr lang="en-US" dirty="0" smtClean="0">
                <a:latin typeface="+mj-lt"/>
              </a:rPr>
              <a:t>the opinion of the State Authority, </a:t>
            </a:r>
            <a:r>
              <a:rPr lang="en-US" dirty="0">
                <a:latin typeface="+mj-lt"/>
              </a:rPr>
              <a:t>it is “beneficial to the economic development of Malaysia” </a:t>
            </a:r>
          </a:p>
          <a:p>
            <a:pPr lvl="1" algn="just"/>
            <a:r>
              <a:rPr lang="en-US" dirty="0">
                <a:latin typeface="+mj-lt"/>
              </a:rPr>
              <a:t>For the purposes of mining, residential, agricultural, </a:t>
            </a:r>
            <a:r>
              <a:rPr lang="en-US" dirty="0" smtClean="0">
                <a:latin typeface="+mj-lt"/>
              </a:rPr>
              <a:t>commercial, </a:t>
            </a:r>
            <a:r>
              <a:rPr lang="en-US" dirty="0">
                <a:latin typeface="+mj-lt"/>
              </a:rPr>
              <a:t>industrial, and/or recreational purposes. </a:t>
            </a:r>
          </a:p>
          <a:p>
            <a:pPr marL="114300" indent="0">
              <a:buNone/>
            </a:pPr>
            <a:endParaRPr lang="en-MY" dirty="0">
              <a:latin typeface="+mj-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35985416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Value of Land</a:t>
            </a:r>
            <a:endParaRPr lang="en-MY" dirty="0"/>
          </a:p>
        </p:txBody>
      </p:sp>
      <p:sp>
        <p:nvSpPr>
          <p:cNvPr id="3" name="Content Placeholder 2"/>
          <p:cNvSpPr>
            <a:spLocks noGrp="1"/>
          </p:cNvSpPr>
          <p:nvPr>
            <p:ph idx="1"/>
          </p:nvPr>
        </p:nvSpPr>
        <p:spPr/>
        <p:txBody>
          <a:bodyPr>
            <a:normAutofit/>
          </a:bodyPr>
          <a:lstStyle/>
          <a:p>
            <a:pPr algn="just"/>
            <a:r>
              <a:rPr lang="en-US" dirty="0" smtClean="0">
                <a:latin typeface="+mj-lt"/>
              </a:rPr>
              <a:t>In </a:t>
            </a:r>
            <a:r>
              <a:rPr lang="en-US" b="1" i="1" dirty="0" smtClean="0">
                <a:latin typeface="+mj-lt"/>
              </a:rPr>
              <a:t>Bukit </a:t>
            </a:r>
            <a:r>
              <a:rPr lang="en-US" b="1" i="1" dirty="0">
                <a:latin typeface="+mj-lt"/>
              </a:rPr>
              <a:t>Rajah Rubber Co Ltd v Collector of Land Revenue, </a:t>
            </a:r>
            <a:r>
              <a:rPr lang="en-US" b="1" i="1" dirty="0" err="1">
                <a:latin typeface="+mj-lt"/>
              </a:rPr>
              <a:t>Klang</a:t>
            </a:r>
            <a:r>
              <a:rPr lang="en-US" b="1" i="1" dirty="0">
                <a:latin typeface="+mj-lt"/>
              </a:rPr>
              <a:t> [1968] 1 MLJ 176b</a:t>
            </a:r>
            <a:r>
              <a:rPr lang="en-US" i="1" dirty="0" smtClean="0">
                <a:latin typeface="+mj-lt"/>
              </a:rPr>
              <a:t>, </a:t>
            </a:r>
            <a:r>
              <a:rPr lang="en-US" dirty="0" smtClean="0">
                <a:latin typeface="+mj-lt"/>
              </a:rPr>
              <a:t>the</a:t>
            </a:r>
            <a:r>
              <a:rPr lang="en-US" dirty="0" smtClean="0">
                <a:solidFill>
                  <a:srgbClr val="FF0000"/>
                </a:solidFill>
                <a:latin typeface="+mj-lt"/>
              </a:rPr>
              <a:t> Court </a:t>
            </a:r>
            <a:r>
              <a:rPr lang="en-US" dirty="0" smtClean="0">
                <a:latin typeface="+mj-lt"/>
              </a:rPr>
              <a:t>held that </a:t>
            </a:r>
            <a:r>
              <a:rPr lang="en-US" dirty="0">
                <a:latin typeface="+mj-lt"/>
              </a:rPr>
              <a:t>t</a:t>
            </a:r>
            <a:r>
              <a:rPr lang="en-US" dirty="0" smtClean="0">
                <a:latin typeface="+mj-lt"/>
              </a:rPr>
              <a:t>he </a:t>
            </a:r>
            <a:r>
              <a:rPr lang="en-US" dirty="0">
                <a:latin typeface="+mj-lt"/>
              </a:rPr>
              <a:t>property must be valued not only with reference to its condition at the time of acquisition but also its </a:t>
            </a:r>
            <a:r>
              <a:rPr lang="en-US" u="sng" dirty="0">
                <a:latin typeface="+mj-lt"/>
              </a:rPr>
              <a:t>potential development </a:t>
            </a:r>
            <a:r>
              <a:rPr lang="en-US" u="sng" dirty="0" smtClean="0">
                <a:latin typeface="+mj-lt"/>
              </a:rPr>
              <a:t>value</a:t>
            </a:r>
            <a:r>
              <a:rPr lang="en-US" dirty="0" smtClean="0">
                <a:latin typeface="+mj-lt"/>
              </a:rPr>
              <a:t>.</a:t>
            </a:r>
          </a:p>
          <a:p>
            <a:pPr marL="114300" indent="0" algn="just">
              <a:buNone/>
            </a:pPr>
            <a:endParaRPr lang="en-US" dirty="0">
              <a:latin typeface="+mj-lt"/>
            </a:endParaRPr>
          </a:p>
          <a:p>
            <a:pPr algn="just"/>
            <a:r>
              <a:rPr lang="en-US" dirty="0">
                <a:latin typeface="+mj-lt"/>
              </a:rPr>
              <a:t>Ordinarily the objective assessment would be the price that an owner willing and not obliged to sell might reasonably expect to obtain from a willing </a:t>
            </a:r>
            <a:r>
              <a:rPr lang="en-US" dirty="0" smtClean="0">
                <a:latin typeface="+mj-lt"/>
              </a:rPr>
              <a:t>purchaser.</a:t>
            </a:r>
          </a:p>
          <a:p>
            <a:pPr algn="just"/>
            <a:endParaRPr lang="en-US" dirty="0" smtClean="0">
              <a:latin typeface="+mj-lt"/>
            </a:endParaRPr>
          </a:p>
          <a:p>
            <a:pPr algn="just"/>
            <a:r>
              <a:rPr lang="en-US" dirty="0" smtClean="0">
                <a:latin typeface="+mj-lt"/>
              </a:rPr>
              <a:t>See also the decision of </a:t>
            </a:r>
            <a:r>
              <a:rPr lang="en-MY" b="1" i="1" dirty="0" err="1">
                <a:latin typeface="+mj-lt"/>
              </a:rPr>
              <a:t>Pentadbir</a:t>
            </a:r>
            <a:r>
              <a:rPr lang="en-MY" b="1" i="1" dirty="0">
                <a:latin typeface="+mj-lt"/>
              </a:rPr>
              <a:t> Tanah Daerah Kota </a:t>
            </a:r>
            <a:r>
              <a:rPr lang="en-MY" b="1" i="1" dirty="0" err="1">
                <a:latin typeface="+mj-lt"/>
              </a:rPr>
              <a:t>Tinggi</a:t>
            </a:r>
            <a:r>
              <a:rPr lang="en-MY" b="1" i="1" dirty="0">
                <a:latin typeface="+mj-lt"/>
              </a:rPr>
              <a:t> v Siti </a:t>
            </a:r>
            <a:r>
              <a:rPr lang="en-MY" b="1" i="1" dirty="0" err="1">
                <a:latin typeface="+mj-lt"/>
              </a:rPr>
              <a:t>Zakiyah</a:t>
            </a:r>
            <a:r>
              <a:rPr lang="en-MY" b="1" i="1" dirty="0">
                <a:latin typeface="+mj-lt"/>
              </a:rPr>
              <a:t> </a:t>
            </a:r>
            <a:r>
              <a:rPr lang="en-MY" b="1" i="1" dirty="0" err="1">
                <a:latin typeface="+mj-lt"/>
              </a:rPr>
              <a:t>bte</a:t>
            </a:r>
            <a:r>
              <a:rPr lang="en-MY" b="1" i="1" dirty="0">
                <a:latin typeface="+mj-lt"/>
              </a:rPr>
              <a:t> </a:t>
            </a:r>
            <a:r>
              <a:rPr lang="en-MY" b="1" i="1" dirty="0" err="1">
                <a:latin typeface="+mj-lt"/>
              </a:rPr>
              <a:t>Sh</a:t>
            </a:r>
            <a:r>
              <a:rPr lang="en-MY" b="1" i="1" dirty="0">
                <a:latin typeface="+mj-lt"/>
              </a:rPr>
              <a:t> Abu </a:t>
            </a:r>
            <a:r>
              <a:rPr lang="en-MY" b="1" i="1" dirty="0" err="1">
                <a:latin typeface="+mj-lt"/>
              </a:rPr>
              <a:t>Bakar</a:t>
            </a:r>
            <a:r>
              <a:rPr lang="en-MY" b="1" i="1" dirty="0">
                <a:latin typeface="+mj-lt"/>
              </a:rPr>
              <a:t> &amp; </a:t>
            </a:r>
            <a:r>
              <a:rPr lang="en-MY" b="1" i="1" dirty="0" err="1" smtClean="0">
                <a:latin typeface="+mj-lt"/>
              </a:rPr>
              <a:t>Ors</a:t>
            </a:r>
            <a:r>
              <a:rPr lang="en-MY" b="1" i="1" dirty="0">
                <a:latin typeface="+mj-lt"/>
              </a:rPr>
              <a:t> [2006] 2 MLJ </a:t>
            </a:r>
            <a:r>
              <a:rPr lang="en-MY" b="1" i="1" dirty="0" smtClean="0">
                <a:latin typeface="+mj-lt"/>
              </a:rPr>
              <a:t>426</a:t>
            </a:r>
            <a:r>
              <a:rPr lang="en-US" dirty="0" smtClean="0">
                <a:latin typeface="+mj-lt"/>
              </a:rPr>
              <a:t>.</a:t>
            </a:r>
          </a:p>
          <a:p>
            <a:pPr algn="just"/>
            <a:endParaRPr lang="en-US" dirty="0" smtClean="0">
              <a:latin typeface="+mj-lt"/>
            </a:endParaRPr>
          </a:p>
          <a:p>
            <a:pPr algn="just"/>
            <a:endParaRPr lang="en-MY" i="1" dirty="0">
              <a:latin typeface="+mj-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20659758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354162"/>
          </a:xfrm>
        </p:spPr>
        <p:txBody>
          <a:bodyPr/>
          <a:lstStyle/>
          <a:p>
            <a:r>
              <a:rPr lang="en-US" dirty="0" smtClean="0"/>
              <a:t>Illegal Conduct not a Basis for Compensation</a:t>
            </a:r>
            <a:endParaRPr lang="en-MY" dirty="0"/>
          </a:p>
        </p:txBody>
      </p:sp>
      <p:sp>
        <p:nvSpPr>
          <p:cNvPr id="3" name="Content Placeholder 2"/>
          <p:cNvSpPr>
            <a:spLocks noGrp="1"/>
          </p:cNvSpPr>
          <p:nvPr>
            <p:ph idx="1"/>
          </p:nvPr>
        </p:nvSpPr>
        <p:spPr>
          <a:xfrm>
            <a:off x="457200" y="1988840"/>
            <a:ext cx="7620000" cy="4411960"/>
          </a:xfrm>
        </p:spPr>
        <p:txBody>
          <a:bodyPr>
            <a:normAutofit lnSpcReduction="10000"/>
          </a:bodyPr>
          <a:lstStyle/>
          <a:p>
            <a:pPr algn="just"/>
            <a:r>
              <a:rPr lang="en-US" dirty="0" smtClean="0">
                <a:latin typeface="+mj-lt"/>
              </a:rPr>
              <a:t>In the decision of </a:t>
            </a:r>
            <a:r>
              <a:rPr lang="en-US" b="1" i="1" dirty="0">
                <a:latin typeface="+mj-lt"/>
              </a:rPr>
              <a:t>Mohd Shah bin </a:t>
            </a:r>
            <a:r>
              <a:rPr lang="en-US" b="1" i="1" dirty="0" err="1">
                <a:latin typeface="+mj-lt"/>
              </a:rPr>
              <a:t>Daud</a:t>
            </a:r>
            <a:r>
              <a:rPr lang="en-US" b="1" i="1" dirty="0">
                <a:latin typeface="+mj-lt"/>
              </a:rPr>
              <a:t> v </a:t>
            </a:r>
            <a:r>
              <a:rPr lang="en-US" b="1" i="1" dirty="0" err="1">
                <a:latin typeface="+mj-lt"/>
              </a:rPr>
              <a:t>Pentadbir</a:t>
            </a:r>
            <a:r>
              <a:rPr lang="en-US" b="1" i="1" dirty="0">
                <a:latin typeface="+mj-lt"/>
              </a:rPr>
              <a:t> Tanah Dan </a:t>
            </a:r>
            <a:r>
              <a:rPr lang="en-US" b="1" i="1" dirty="0" err="1">
                <a:latin typeface="+mj-lt"/>
              </a:rPr>
              <a:t>Jajahan</a:t>
            </a:r>
            <a:r>
              <a:rPr lang="en-US" b="1" i="1" dirty="0">
                <a:latin typeface="+mj-lt"/>
              </a:rPr>
              <a:t> Kota </a:t>
            </a:r>
            <a:r>
              <a:rPr lang="en-US" b="1" i="1" dirty="0" err="1">
                <a:latin typeface="+mj-lt"/>
              </a:rPr>
              <a:t>Bharu</a:t>
            </a:r>
            <a:r>
              <a:rPr lang="en-US" b="1" i="1" dirty="0">
                <a:latin typeface="+mj-lt"/>
              </a:rPr>
              <a:t> [2016] MLJU </a:t>
            </a:r>
            <a:r>
              <a:rPr lang="en-US" b="1" i="1" dirty="0" smtClean="0">
                <a:latin typeface="+mj-lt"/>
              </a:rPr>
              <a:t>240</a:t>
            </a:r>
            <a:r>
              <a:rPr lang="en-US" dirty="0" smtClean="0">
                <a:latin typeface="+mj-lt"/>
              </a:rPr>
              <a:t>, the Court of Appeal held that illegal and/or unlawful acts cannot be a basis for compensation. </a:t>
            </a:r>
          </a:p>
          <a:p>
            <a:pPr algn="just"/>
            <a:endParaRPr lang="en-US" dirty="0">
              <a:latin typeface="+mj-lt"/>
            </a:endParaRPr>
          </a:p>
          <a:p>
            <a:pPr algn="just"/>
            <a:r>
              <a:rPr lang="en-US" dirty="0" smtClean="0">
                <a:latin typeface="+mj-lt"/>
              </a:rPr>
              <a:t>In that case, the Court did </a:t>
            </a:r>
            <a:r>
              <a:rPr lang="en-US" dirty="0">
                <a:latin typeface="+mj-lt"/>
              </a:rPr>
              <a:t>not allow the appellant’s other claims for costs of filling and leveling the </a:t>
            </a:r>
            <a:r>
              <a:rPr lang="en-US" dirty="0" smtClean="0">
                <a:latin typeface="+mj-lt"/>
              </a:rPr>
              <a:t>land </a:t>
            </a:r>
            <a:r>
              <a:rPr lang="en-US" dirty="0">
                <a:latin typeface="+mj-lt"/>
              </a:rPr>
              <a:t>because they </a:t>
            </a:r>
            <a:r>
              <a:rPr lang="en-US" dirty="0" smtClean="0">
                <a:latin typeface="+mj-lt"/>
              </a:rPr>
              <a:t>arose from unlawfulness. The local council had admitted to said acts being unlawful acts of trespass. </a:t>
            </a:r>
          </a:p>
          <a:p>
            <a:pPr marL="114300" indent="0" algn="just">
              <a:buNone/>
            </a:pPr>
            <a:endParaRPr lang="en-US" dirty="0" smtClean="0">
              <a:latin typeface="+mj-lt"/>
            </a:endParaRPr>
          </a:p>
          <a:p>
            <a:pPr algn="just"/>
            <a:r>
              <a:rPr lang="en-US" dirty="0" smtClean="0">
                <a:latin typeface="+mj-lt"/>
              </a:rPr>
              <a:t>In addition, the costs incurred were also incurred by the local authority, and not the appellant himself. Hence, the costs were not claimable. </a:t>
            </a:r>
            <a:endParaRPr lang="en-MY" dirty="0">
              <a:latin typeface="+mj-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92280" y="92065"/>
            <a:ext cx="1224136" cy="338438"/>
          </a:xfrm>
          <a:prstGeom prst="rect">
            <a:avLst/>
          </a:prstGeom>
        </p:spPr>
      </p:pic>
    </p:spTree>
    <p:extLst>
      <p:ext uri="{BB962C8B-B14F-4D97-AF65-F5344CB8AC3E}">
        <p14:creationId xmlns:p14="http://schemas.microsoft.com/office/powerpoint/2010/main" val="1238045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276872"/>
            <a:ext cx="7659687" cy="1168400"/>
          </a:xfrm>
        </p:spPr>
        <p:txBody>
          <a:bodyPr/>
          <a:lstStyle/>
          <a:p>
            <a:r>
              <a:rPr lang="en-US" dirty="0" smtClean="0"/>
              <a:t>Contesting an award of compensation</a:t>
            </a:r>
            <a:endParaRPr lang="en-MY"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29041195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Land Reference Proceedings</a:t>
            </a:r>
            <a:endParaRPr lang="en-MY" dirty="0"/>
          </a:p>
        </p:txBody>
      </p:sp>
      <p:sp>
        <p:nvSpPr>
          <p:cNvPr id="3" name="Content Placeholder 2"/>
          <p:cNvSpPr>
            <a:spLocks noGrp="1"/>
          </p:cNvSpPr>
          <p:nvPr>
            <p:ph idx="1"/>
          </p:nvPr>
        </p:nvSpPr>
        <p:spPr/>
        <p:txBody>
          <a:bodyPr>
            <a:normAutofit fontScale="85000" lnSpcReduction="10000"/>
          </a:bodyPr>
          <a:lstStyle/>
          <a:p>
            <a:pPr algn="just"/>
            <a:r>
              <a:rPr lang="en-US" b="1" i="1" dirty="0" smtClean="0">
                <a:latin typeface="+mj-lt"/>
              </a:rPr>
              <a:t>Section 37 of the LAA </a:t>
            </a:r>
            <a:r>
              <a:rPr lang="en-US" dirty="0" smtClean="0">
                <a:latin typeface="+mj-lt"/>
              </a:rPr>
              <a:t>allows a person interested to object to an Award of compensation given by the Land Administrator. </a:t>
            </a:r>
          </a:p>
          <a:p>
            <a:pPr marL="114300" indent="0" algn="just">
              <a:buNone/>
            </a:pPr>
            <a:endParaRPr lang="en-US" dirty="0" smtClean="0">
              <a:latin typeface="+mj-lt"/>
            </a:endParaRPr>
          </a:p>
          <a:p>
            <a:pPr algn="just"/>
            <a:r>
              <a:rPr lang="en-US" dirty="0" smtClean="0">
                <a:latin typeface="+mj-lt"/>
              </a:rPr>
              <a:t>Requirements</a:t>
            </a:r>
            <a:r>
              <a:rPr lang="en-MY" dirty="0" smtClean="0">
                <a:latin typeface="+mj-lt"/>
              </a:rPr>
              <a:t>:-</a:t>
            </a:r>
          </a:p>
          <a:p>
            <a:pPr marL="114300" indent="0" algn="just">
              <a:buNone/>
            </a:pPr>
            <a:endParaRPr lang="en-MY" dirty="0" smtClean="0">
              <a:latin typeface="+mj-lt"/>
            </a:endParaRPr>
          </a:p>
          <a:p>
            <a:pPr lvl="1" algn="just"/>
            <a:r>
              <a:rPr lang="en-MY" dirty="0" smtClean="0">
                <a:latin typeface="+mj-lt"/>
              </a:rPr>
              <a:t>Persons interested made a </a:t>
            </a:r>
            <a:r>
              <a:rPr lang="en-MY" dirty="0">
                <a:latin typeface="+mj-lt"/>
              </a:rPr>
              <a:t>claim to the Land Administrator in due </a:t>
            </a:r>
            <a:r>
              <a:rPr lang="en-MY" dirty="0" smtClean="0">
                <a:latin typeface="+mj-lt"/>
              </a:rPr>
              <a:t>time </a:t>
            </a:r>
            <a:r>
              <a:rPr lang="en-MY" b="1" i="1" dirty="0" smtClean="0">
                <a:latin typeface="+mj-lt"/>
              </a:rPr>
              <a:t>(Section 38 of the LAA)</a:t>
            </a:r>
            <a:r>
              <a:rPr lang="en-MY" dirty="0" smtClean="0">
                <a:latin typeface="+mj-lt"/>
              </a:rPr>
              <a:t>;</a:t>
            </a:r>
          </a:p>
          <a:p>
            <a:pPr marL="411480" lvl="1" indent="0" algn="just">
              <a:buNone/>
            </a:pPr>
            <a:endParaRPr lang="en-MY" dirty="0" smtClean="0">
              <a:latin typeface="+mj-lt"/>
            </a:endParaRPr>
          </a:p>
          <a:p>
            <a:pPr lvl="2" algn="just"/>
            <a:r>
              <a:rPr lang="en-US" dirty="0" smtClean="0">
                <a:latin typeface="+mj-lt"/>
              </a:rPr>
              <a:t>If the person interested was present </a:t>
            </a:r>
            <a:r>
              <a:rPr lang="en-MY" dirty="0">
                <a:latin typeface="+mj-lt"/>
              </a:rPr>
              <a:t>or represented </a:t>
            </a:r>
            <a:r>
              <a:rPr lang="en-MY" dirty="0" smtClean="0">
                <a:latin typeface="+mj-lt"/>
              </a:rPr>
              <a:t>at the Hearing of Award: Six (6</a:t>
            </a:r>
            <a:r>
              <a:rPr lang="en-MY" dirty="0">
                <a:latin typeface="+mj-lt"/>
              </a:rPr>
              <a:t>) weeks from the date of the Land Administrator’s </a:t>
            </a:r>
            <a:r>
              <a:rPr lang="en-MY" dirty="0" smtClean="0">
                <a:latin typeface="+mj-lt"/>
              </a:rPr>
              <a:t>Award.</a:t>
            </a:r>
          </a:p>
          <a:p>
            <a:pPr lvl="2" algn="just"/>
            <a:r>
              <a:rPr lang="en-MY" dirty="0">
                <a:latin typeface="+mj-lt"/>
              </a:rPr>
              <a:t>I</a:t>
            </a:r>
            <a:r>
              <a:rPr lang="en-MY" dirty="0" smtClean="0">
                <a:latin typeface="+mj-lt"/>
              </a:rPr>
              <a:t>n </a:t>
            </a:r>
            <a:r>
              <a:rPr lang="en-MY" dirty="0">
                <a:latin typeface="+mj-lt"/>
              </a:rPr>
              <a:t>any other </a:t>
            </a:r>
            <a:r>
              <a:rPr lang="en-MY" dirty="0" smtClean="0">
                <a:latin typeface="+mj-lt"/>
              </a:rPr>
              <a:t>case: six (6) weeks from </a:t>
            </a:r>
            <a:r>
              <a:rPr lang="en-MY" b="1" dirty="0" smtClean="0">
                <a:latin typeface="+mj-lt"/>
              </a:rPr>
              <a:t>Form H</a:t>
            </a:r>
            <a:r>
              <a:rPr lang="en-MY" dirty="0" smtClean="0">
                <a:latin typeface="+mj-lt"/>
              </a:rPr>
              <a:t> (Notice of Award and Offer of Compensation), or six (6) months from </a:t>
            </a:r>
            <a:r>
              <a:rPr lang="en-MY" b="1" dirty="0" smtClean="0">
                <a:latin typeface="+mj-lt"/>
              </a:rPr>
              <a:t>Form G</a:t>
            </a:r>
            <a:r>
              <a:rPr lang="en-MY" dirty="0" smtClean="0">
                <a:latin typeface="+mj-lt"/>
              </a:rPr>
              <a:t>, whichever expires first. </a:t>
            </a:r>
            <a:endParaRPr lang="en-US" dirty="0" smtClean="0">
              <a:latin typeface="+mj-lt"/>
            </a:endParaRPr>
          </a:p>
          <a:p>
            <a:pPr marL="777240" lvl="2" indent="0" algn="just">
              <a:buNone/>
            </a:pPr>
            <a:endParaRPr lang="en-MY" dirty="0" smtClean="0">
              <a:latin typeface="+mj-lt"/>
            </a:endParaRPr>
          </a:p>
          <a:p>
            <a:pPr lvl="1" algn="just"/>
            <a:r>
              <a:rPr lang="en-MY" dirty="0">
                <a:latin typeface="+mj-lt"/>
              </a:rPr>
              <a:t>Persons interested </a:t>
            </a:r>
            <a:r>
              <a:rPr lang="en-MY" dirty="0" smtClean="0">
                <a:latin typeface="+mj-lt"/>
              </a:rPr>
              <a:t>have not </a:t>
            </a:r>
            <a:r>
              <a:rPr lang="en-MY" dirty="0">
                <a:latin typeface="+mj-lt"/>
              </a:rPr>
              <a:t>accepted the Land Administrator’s </a:t>
            </a:r>
            <a:r>
              <a:rPr lang="en-MY" dirty="0" smtClean="0">
                <a:latin typeface="+mj-lt"/>
              </a:rPr>
              <a:t>award; or</a:t>
            </a:r>
          </a:p>
          <a:p>
            <a:pPr lvl="1" algn="just"/>
            <a:endParaRPr lang="en-MY" dirty="0" smtClean="0">
              <a:latin typeface="+mj-lt"/>
            </a:endParaRPr>
          </a:p>
          <a:p>
            <a:pPr lvl="1" algn="just"/>
            <a:r>
              <a:rPr lang="en-MY" dirty="0">
                <a:latin typeface="+mj-lt"/>
              </a:rPr>
              <a:t>Persons interested </a:t>
            </a:r>
            <a:r>
              <a:rPr lang="en-MY" dirty="0" smtClean="0">
                <a:latin typeface="+mj-lt"/>
              </a:rPr>
              <a:t>have accepted </a:t>
            </a:r>
            <a:r>
              <a:rPr lang="en-MY" dirty="0">
                <a:latin typeface="+mj-lt"/>
              </a:rPr>
              <a:t>payment of the amount under protest as to its </a:t>
            </a:r>
            <a:r>
              <a:rPr lang="en-MY" dirty="0" smtClean="0">
                <a:latin typeface="+mj-lt"/>
              </a:rPr>
              <a:t>sufficiency.</a:t>
            </a:r>
          </a:p>
          <a:p>
            <a:pPr marL="411480" lvl="1" indent="0" algn="just">
              <a:buNone/>
            </a:pPr>
            <a:endParaRPr lang="en-MY" dirty="0">
              <a:latin typeface="+mj-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9800509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Land Reference Proceedings</a:t>
            </a:r>
            <a:endParaRPr lang="en-MY" dirty="0"/>
          </a:p>
        </p:txBody>
      </p:sp>
      <p:sp>
        <p:nvSpPr>
          <p:cNvPr id="3" name="Content Placeholder 2"/>
          <p:cNvSpPr>
            <a:spLocks noGrp="1"/>
          </p:cNvSpPr>
          <p:nvPr>
            <p:ph idx="1"/>
          </p:nvPr>
        </p:nvSpPr>
        <p:spPr/>
        <p:txBody>
          <a:bodyPr>
            <a:normAutofit fontScale="77500" lnSpcReduction="20000"/>
          </a:bodyPr>
          <a:lstStyle/>
          <a:p>
            <a:pPr algn="just"/>
            <a:r>
              <a:rPr lang="en-US" dirty="0" smtClean="0">
                <a:latin typeface="+mj-lt"/>
              </a:rPr>
              <a:t>Matters that can be challenged during a Land Reference Proceeding:-</a:t>
            </a:r>
          </a:p>
          <a:p>
            <a:pPr marL="114300" indent="0" algn="just">
              <a:buNone/>
            </a:pPr>
            <a:endParaRPr lang="en-US" dirty="0" smtClean="0">
              <a:latin typeface="+mj-lt"/>
            </a:endParaRPr>
          </a:p>
          <a:p>
            <a:pPr lvl="1" algn="just"/>
            <a:r>
              <a:rPr lang="en-US" dirty="0" smtClean="0">
                <a:latin typeface="+mj-lt"/>
              </a:rPr>
              <a:t>Measurement of land</a:t>
            </a:r>
          </a:p>
          <a:p>
            <a:pPr lvl="1" algn="just"/>
            <a:r>
              <a:rPr lang="en-US" dirty="0" smtClean="0">
                <a:latin typeface="+mj-lt"/>
              </a:rPr>
              <a:t>Amount of compensation payable</a:t>
            </a:r>
          </a:p>
          <a:p>
            <a:pPr lvl="1" algn="just"/>
            <a:r>
              <a:rPr lang="en-US" dirty="0" smtClean="0">
                <a:latin typeface="+mj-lt"/>
              </a:rPr>
              <a:t>Persons to whom compensation is payable</a:t>
            </a:r>
          </a:p>
          <a:p>
            <a:pPr lvl="1" algn="just"/>
            <a:r>
              <a:rPr lang="en-US" dirty="0" smtClean="0">
                <a:latin typeface="+mj-lt"/>
              </a:rPr>
              <a:t>Apportionment of compensation</a:t>
            </a:r>
          </a:p>
          <a:p>
            <a:pPr lvl="1" algn="just"/>
            <a:endParaRPr lang="en-US" dirty="0" smtClean="0">
              <a:latin typeface="+mj-lt"/>
            </a:endParaRPr>
          </a:p>
          <a:p>
            <a:pPr algn="just"/>
            <a:r>
              <a:rPr lang="en-US" dirty="0" smtClean="0">
                <a:latin typeface="+mj-lt"/>
              </a:rPr>
              <a:t>Note: The compensation awarded must be above RM3,000.00 in value. </a:t>
            </a:r>
          </a:p>
          <a:p>
            <a:pPr marL="411480" lvl="1" indent="0" algn="just">
              <a:buNone/>
            </a:pPr>
            <a:endParaRPr lang="en-US" dirty="0" smtClean="0">
              <a:latin typeface="+mj-lt"/>
            </a:endParaRPr>
          </a:p>
          <a:p>
            <a:pPr algn="just"/>
            <a:r>
              <a:rPr lang="en-US" dirty="0" smtClean="0">
                <a:latin typeface="+mj-lt"/>
              </a:rPr>
              <a:t>How to initiate Land Reference Proceedings:-</a:t>
            </a:r>
          </a:p>
          <a:p>
            <a:pPr marL="114300" indent="0" algn="just">
              <a:buNone/>
            </a:pPr>
            <a:endParaRPr lang="en-US" dirty="0" smtClean="0">
              <a:latin typeface="+mj-lt"/>
            </a:endParaRPr>
          </a:p>
          <a:p>
            <a:pPr lvl="1" algn="just"/>
            <a:r>
              <a:rPr lang="en-US" dirty="0" smtClean="0">
                <a:latin typeface="+mj-lt"/>
              </a:rPr>
              <a:t>By written application in </a:t>
            </a:r>
            <a:r>
              <a:rPr lang="en-US" b="1" dirty="0" smtClean="0">
                <a:latin typeface="+mj-lt"/>
              </a:rPr>
              <a:t>Form N</a:t>
            </a:r>
            <a:r>
              <a:rPr lang="en-US" dirty="0" smtClean="0">
                <a:latin typeface="+mj-lt"/>
              </a:rPr>
              <a:t> to the Land Administrator. </a:t>
            </a:r>
          </a:p>
          <a:p>
            <a:pPr lvl="1" algn="just"/>
            <a:r>
              <a:rPr lang="en-US" dirty="0" smtClean="0">
                <a:latin typeface="+mj-lt"/>
              </a:rPr>
              <a:t>The Applicant must state the grounds on which the objection is taken in the </a:t>
            </a:r>
            <a:r>
              <a:rPr lang="en-US" b="1" dirty="0" smtClean="0">
                <a:latin typeface="+mj-lt"/>
              </a:rPr>
              <a:t>Form N</a:t>
            </a:r>
            <a:r>
              <a:rPr lang="en-US" dirty="0" smtClean="0">
                <a:latin typeface="+mj-lt"/>
              </a:rPr>
              <a:t>. </a:t>
            </a:r>
          </a:p>
          <a:p>
            <a:pPr lvl="1" algn="just"/>
            <a:r>
              <a:rPr lang="en-US" dirty="0" smtClean="0">
                <a:latin typeface="+mj-lt"/>
              </a:rPr>
              <a:t>The Land Administrator shall require a deposit of RM3,000.00 or 10% of the amount claimed from the applicant, whichever is less </a:t>
            </a:r>
            <a:r>
              <a:rPr lang="en-US" b="1" i="1" dirty="0" smtClean="0">
                <a:latin typeface="+mj-lt"/>
              </a:rPr>
              <a:t>(Section 39 of the LAA)</a:t>
            </a:r>
            <a:r>
              <a:rPr lang="en-US" dirty="0" smtClean="0">
                <a:latin typeface="+mj-lt"/>
              </a:rPr>
              <a:t>.</a:t>
            </a:r>
          </a:p>
          <a:p>
            <a:pPr lvl="1" algn="just"/>
            <a:endParaRPr lang="en-US" dirty="0" smtClean="0">
              <a:latin typeface="+mj-lt"/>
            </a:endParaRPr>
          </a:p>
          <a:p>
            <a:pPr lvl="2" algn="just"/>
            <a:r>
              <a:rPr lang="en-US" dirty="0" smtClean="0">
                <a:latin typeface="+mj-lt"/>
              </a:rPr>
              <a:t>In the event the deposit is not paid within thirty (30) days of its being required, the application for reference shall be deemed to have been </a:t>
            </a:r>
            <a:r>
              <a:rPr lang="en-US" u="sng" dirty="0" smtClean="0">
                <a:latin typeface="+mj-lt"/>
              </a:rPr>
              <a:t>withdrawn</a:t>
            </a:r>
            <a:r>
              <a:rPr lang="en-US" dirty="0" smtClean="0">
                <a:latin typeface="+mj-lt"/>
              </a:rPr>
              <a:t> and the Land Administrator’s Award shall thereupon be </a:t>
            </a:r>
            <a:r>
              <a:rPr lang="en-US" u="sng" dirty="0" smtClean="0">
                <a:latin typeface="+mj-lt"/>
              </a:rPr>
              <a:t>final</a:t>
            </a:r>
            <a:r>
              <a:rPr lang="en-US" dirty="0" smtClean="0">
                <a:latin typeface="+mj-lt"/>
              </a:rPr>
              <a:t>. </a:t>
            </a:r>
            <a:endParaRPr lang="en-US" dirty="0">
              <a:latin typeface="+mj-lt"/>
            </a:endParaRPr>
          </a:p>
          <a:p>
            <a:pPr marL="411480" lvl="1" indent="0" algn="just">
              <a:buNone/>
            </a:pPr>
            <a:endParaRPr lang="en-US" dirty="0" smtClean="0">
              <a:latin typeface="+mj-lt"/>
            </a:endParaRPr>
          </a:p>
          <a:p>
            <a:pPr lvl="1" algn="just"/>
            <a:endParaRPr lang="en-MY" dirty="0">
              <a:latin typeface="+mj-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5128562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Land Reference Proceedings</a:t>
            </a:r>
            <a:endParaRPr lang="en-MY" dirty="0"/>
          </a:p>
        </p:txBody>
      </p:sp>
      <p:sp>
        <p:nvSpPr>
          <p:cNvPr id="3" name="Content Placeholder 2"/>
          <p:cNvSpPr>
            <a:spLocks noGrp="1"/>
          </p:cNvSpPr>
          <p:nvPr>
            <p:ph idx="1"/>
          </p:nvPr>
        </p:nvSpPr>
        <p:spPr>
          <a:xfrm>
            <a:off x="457200" y="1600200"/>
            <a:ext cx="7620000" cy="4997152"/>
          </a:xfrm>
        </p:spPr>
        <p:txBody>
          <a:bodyPr>
            <a:normAutofit/>
          </a:bodyPr>
          <a:lstStyle/>
          <a:p>
            <a:pPr algn="just"/>
            <a:r>
              <a:rPr lang="en-US" dirty="0" smtClean="0">
                <a:latin typeface="+mj-lt"/>
              </a:rPr>
              <a:t>The Land Administrator h</a:t>
            </a:r>
            <a:r>
              <a:rPr lang="en-MY" dirty="0" smtClean="0">
                <a:latin typeface="+mj-lt"/>
              </a:rPr>
              <a:t>as </a:t>
            </a:r>
            <a:r>
              <a:rPr lang="en-MY" dirty="0">
                <a:latin typeface="+mj-lt"/>
              </a:rPr>
              <a:t>six (6) months to refer the matter to the Court by </a:t>
            </a:r>
            <a:r>
              <a:rPr lang="en-MY" dirty="0" smtClean="0">
                <a:latin typeface="+mj-lt"/>
              </a:rPr>
              <a:t>reference once an application is made </a:t>
            </a:r>
            <a:r>
              <a:rPr lang="en-MY" b="1" i="1" dirty="0" smtClean="0">
                <a:latin typeface="+mj-lt"/>
              </a:rPr>
              <a:t>(Section 38 of the LAA)</a:t>
            </a:r>
            <a:r>
              <a:rPr lang="en-MY" dirty="0" smtClean="0">
                <a:latin typeface="+mj-lt"/>
              </a:rPr>
              <a:t>. </a:t>
            </a:r>
          </a:p>
          <a:p>
            <a:pPr marL="114300" indent="0" algn="just">
              <a:buNone/>
            </a:pPr>
            <a:endParaRPr lang="en-MY" dirty="0" smtClean="0">
              <a:latin typeface="+mj-lt"/>
            </a:endParaRPr>
          </a:p>
          <a:p>
            <a:pPr algn="just"/>
            <a:r>
              <a:rPr lang="en-MY" dirty="0" smtClean="0">
                <a:latin typeface="+mj-lt"/>
              </a:rPr>
              <a:t>If the Land Administrator does not refer the matter:-</a:t>
            </a:r>
          </a:p>
          <a:p>
            <a:pPr marL="114300" indent="0" algn="just">
              <a:buNone/>
            </a:pPr>
            <a:endParaRPr lang="en-MY" dirty="0" smtClean="0">
              <a:latin typeface="+mj-lt"/>
            </a:endParaRPr>
          </a:p>
          <a:p>
            <a:pPr lvl="1" algn="just"/>
            <a:r>
              <a:rPr lang="en-MY" dirty="0" smtClean="0">
                <a:latin typeface="+mj-lt"/>
              </a:rPr>
              <a:t>The </a:t>
            </a:r>
            <a:r>
              <a:rPr lang="en-MY" dirty="0">
                <a:latin typeface="+mj-lt"/>
              </a:rPr>
              <a:t>person interested may apply directly to Court to obtain directions that the Land Administrator do as such or appear before Court to tender </a:t>
            </a:r>
            <a:r>
              <a:rPr lang="en-MY" dirty="0" smtClean="0">
                <a:latin typeface="+mj-lt"/>
              </a:rPr>
              <a:t>evidence.</a:t>
            </a:r>
          </a:p>
          <a:p>
            <a:pPr marL="480060" lvl="2" indent="0" algn="just">
              <a:buClr>
                <a:schemeClr val="accent1"/>
              </a:buClr>
              <a:buNone/>
            </a:pPr>
            <a:endParaRPr lang="en-MY" dirty="0">
              <a:latin typeface="+mj-lt"/>
            </a:endParaRPr>
          </a:p>
          <a:p>
            <a:pPr marL="708660" lvl="2" algn="just">
              <a:buClr>
                <a:schemeClr val="accent1"/>
              </a:buClr>
            </a:pPr>
            <a:endParaRPr lang="en-US" dirty="0">
              <a:latin typeface="+mj-lt"/>
            </a:endParaRPr>
          </a:p>
          <a:p>
            <a:pPr algn="just"/>
            <a:endParaRPr lang="en-MY" dirty="0">
              <a:latin typeface="+mj-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23115555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Land Reference Proceedings</a:t>
            </a:r>
            <a:endParaRPr lang="en-MY" dirty="0"/>
          </a:p>
        </p:txBody>
      </p:sp>
      <p:sp>
        <p:nvSpPr>
          <p:cNvPr id="3" name="Content Placeholder 2"/>
          <p:cNvSpPr>
            <a:spLocks noGrp="1"/>
          </p:cNvSpPr>
          <p:nvPr>
            <p:ph idx="1"/>
          </p:nvPr>
        </p:nvSpPr>
        <p:spPr/>
        <p:txBody>
          <a:bodyPr>
            <a:normAutofit fontScale="92500" lnSpcReduction="10000"/>
          </a:bodyPr>
          <a:lstStyle/>
          <a:p>
            <a:pPr marL="342900" lvl="1" algn="just">
              <a:buClr>
                <a:schemeClr val="accent1"/>
              </a:buClr>
            </a:pPr>
            <a:r>
              <a:rPr lang="en-US" sz="2200" dirty="0" smtClean="0">
                <a:latin typeface="+mj-lt"/>
              </a:rPr>
              <a:t>Process of Land Reference Proceedings:-</a:t>
            </a:r>
          </a:p>
          <a:p>
            <a:pPr marL="114300" lvl="1" indent="0" algn="just">
              <a:buClr>
                <a:schemeClr val="accent1"/>
              </a:buClr>
              <a:buNone/>
            </a:pPr>
            <a:endParaRPr lang="en-US" sz="2200" dirty="0" smtClean="0">
              <a:latin typeface="+mj-lt"/>
            </a:endParaRPr>
          </a:p>
          <a:p>
            <a:pPr marL="708660" lvl="2" algn="just">
              <a:buClr>
                <a:schemeClr val="accent1"/>
              </a:buClr>
            </a:pPr>
            <a:r>
              <a:rPr lang="en-US" dirty="0" smtClean="0">
                <a:latin typeface="+mj-lt"/>
              </a:rPr>
              <a:t>The Court shall consist of a Judge sitting alone </a:t>
            </a:r>
            <a:r>
              <a:rPr lang="en-US" b="1" i="1" dirty="0">
                <a:latin typeface="+mj-lt"/>
              </a:rPr>
              <a:t>(Section 40A of the LAA)</a:t>
            </a:r>
            <a:r>
              <a:rPr lang="en-US" dirty="0" smtClean="0">
                <a:latin typeface="+mj-lt"/>
              </a:rPr>
              <a:t>. </a:t>
            </a:r>
          </a:p>
          <a:p>
            <a:pPr marL="480060" lvl="2" indent="0" algn="just">
              <a:buClr>
                <a:schemeClr val="accent1"/>
              </a:buClr>
              <a:buNone/>
            </a:pPr>
            <a:endParaRPr lang="en-US" dirty="0" smtClean="0">
              <a:latin typeface="+mj-lt"/>
            </a:endParaRPr>
          </a:p>
          <a:p>
            <a:pPr marL="708660" lvl="2" algn="just">
              <a:buClr>
                <a:schemeClr val="accent1"/>
              </a:buClr>
            </a:pPr>
            <a:r>
              <a:rPr lang="en-US" dirty="0" smtClean="0">
                <a:latin typeface="+mj-lt"/>
              </a:rPr>
              <a:t>Where the objection before the Court is in regard to the amount of compensation, the Court shall appoint two (2) assessors, these being a </a:t>
            </a:r>
            <a:r>
              <a:rPr lang="en-US" dirty="0" err="1" smtClean="0">
                <a:latin typeface="+mj-lt"/>
              </a:rPr>
              <a:t>Govt</a:t>
            </a:r>
            <a:r>
              <a:rPr lang="en-US" dirty="0" smtClean="0">
                <a:latin typeface="+mj-lt"/>
              </a:rPr>
              <a:t> assessor and a private assessor) to aide the Judge in determining the amount of compensation to be awarded.</a:t>
            </a:r>
          </a:p>
          <a:p>
            <a:pPr marL="480060" lvl="2" indent="0" algn="just">
              <a:buClr>
                <a:schemeClr val="accent1"/>
              </a:buClr>
              <a:buNone/>
            </a:pPr>
            <a:endParaRPr lang="en-US" dirty="0" smtClean="0">
              <a:latin typeface="+mj-lt"/>
            </a:endParaRPr>
          </a:p>
          <a:p>
            <a:pPr marL="708660" lvl="2" algn="just">
              <a:buClr>
                <a:schemeClr val="accent1"/>
              </a:buClr>
            </a:pPr>
            <a:r>
              <a:rPr lang="en-US" dirty="0" smtClean="0">
                <a:latin typeface="+mj-lt"/>
              </a:rPr>
              <a:t>Note: While preciously </a:t>
            </a:r>
            <a:r>
              <a:rPr lang="en-US" b="1" i="1" dirty="0" smtClean="0">
                <a:latin typeface="+mj-lt"/>
              </a:rPr>
              <a:t>Section 40D </a:t>
            </a:r>
            <a:r>
              <a:rPr lang="en-US" b="1" i="1" dirty="0">
                <a:latin typeface="+mj-lt"/>
              </a:rPr>
              <a:t> </a:t>
            </a:r>
            <a:r>
              <a:rPr lang="en-US" b="1" i="1" dirty="0" smtClean="0">
                <a:latin typeface="+mj-lt"/>
              </a:rPr>
              <a:t>of the LAA </a:t>
            </a:r>
            <a:r>
              <a:rPr lang="en-US" dirty="0" smtClean="0">
                <a:latin typeface="+mj-lt"/>
              </a:rPr>
              <a:t>mandates that the amount of compensation is to be decided upon by the assessors, the Federal Court has declared that these specific sub-provisions of </a:t>
            </a:r>
            <a:r>
              <a:rPr lang="en-US" b="1" i="1" dirty="0" smtClean="0">
                <a:latin typeface="+mj-lt"/>
              </a:rPr>
              <a:t>Section 40D</a:t>
            </a:r>
            <a:r>
              <a:rPr lang="en-US" dirty="0" smtClean="0">
                <a:latin typeface="+mj-lt"/>
              </a:rPr>
              <a:t> are unconstitutional. </a:t>
            </a:r>
          </a:p>
          <a:p>
            <a:pPr marL="480060" lvl="2" indent="0" algn="just">
              <a:buClr>
                <a:schemeClr val="accent1"/>
              </a:buClr>
              <a:buNone/>
            </a:pPr>
            <a:endParaRPr lang="en-US" dirty="0" smtClean="0">
              <a:latin typeface="+mj-lt"/>
            </a:endParaRPr>
          </a:p>
          <a:p>
            <a:pPr marL="708660" lvl="2" algn="just">
              <a:buClr>
                <a:schemeClr val="accent1"/>
              </a:buClr>
            </a:pPr>
            <a:r>
              <a:rPr lang="en-US" dirty="0" smtClean="0">
                <a:latin typeface="+mj-lt"/>
              </a:rPr>
              <a:t>Therefore, the Judge shall arrive at his </a:t>
            </a:r>
            <a:r>
              <a:rPr lang="en-US" u="sng" dirty="0" smtClean="0">
                <a:latin typeface="+mj-lt"/>
              </a:rPr>
              <a:t>own decision</a:t>
            </a:r>
            <a:r>
              <a:rPr lang="en-US" b="1" dirty="0" smtClean="0">
                <a:latin typeface="+mj-lt"/>
              </a:rPr>
              <a:t> (“Land Reference Order”) </a:t>
            </a:r>
            <a:r>
              <a:rPr lang="en-US" dirty="0" smtClean="0">
                <a:latin typeface="+mj-lt"/>
              </a:rPr>
              <a:t>on the amount of compensation to awarded after having taking into consideration the opinions of the two (2) assessors. </a:t>
            </a:r>
          </a:p>
          <a:p>
            <a:pPr marL="480060" lvl="2" indent="0" algn="just">
              <a:buClr>
                <a:schemeClr val="accent1"/>
              </a:buClr>
              <a:buNone/>
            </a:pPr>
            <a:endParaRPr lang="en-US" dirty="0" smtClean="0">
              <a:latin typeface="+mj-lt"/>
            </a:endParaRPr>
          </a:p>
          <a:p>
            <a:pPr marL="480060" lvl="2" indent="0" algn="just">
              <a:buClr>
                <a:schemeClr val="accent1"/>
              </a:buClr>
              <a:buNone/>
            </a:pPr>
            <a:endParaRPr lang="en-US" dirty="0">
              <a:latin typeface="+mj-lt"/>
            </a:endParaRPr>
          </a:p>
          <a:p>
            <a:endParaRPr lang="en-MY" dirty="0">
              <a:latin typeface="+mj-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19916007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43192" cy="1426170"/>
          </a:xfrm>
        </p:spPr>
        <p:txBody>
          <a:bodyPr/>
          <a:lstStyle/>
          <a:p>
            <a:r>
              <a:rPr lang="en-US" dirty="0" smtClean="0"/>
              <a:t>Appealing Land Reference Order</a:t>
            </a:r>
            <a:endParaRPr lang="en-MY" dirty="0"/>
          </a:p>
        </p:txBody>
      </p:sp>
      <p:sp>
        <p:nvSpPr>
          <p:cNvPr id="3" name="Content Placeholder 2"/>
          <p:cNvSpPr>
            <a:spLocks noGrp="1"/>
          </p:cNvSpPr>
          <p:nvPr>
            <p:ph idx="1"/>
          </p:nvPr>
        </p:nvSpPr>
        <p:spPr>
          <a:xfrm>
            <a:off x="457200" y="1988840"/>
            <a:ext cx="7620000" cy="4411960"/>
          </a:xfrm>
        </p:spPr>
        <p:txBody>
          <a:bodyPr>
            <a:normAutofit/>
          </a:bodyPr>
          <a:lstStyle/>
          <a:p>
            <a:pPr algn="just"/>
            <a:r>
              <a:rPr lang="en-US" b="1" i="1" dirty="0" smtClean="0">
                <a:latin typeface="+mj-lt"/>
              </a:rPr>
              <a:t>Section 49(1) of the LAA </a:t>
            </a:r>
            <a:r>
              <a:rPr lang="en-US" dirty="0" smtClean="0">
                <a:latin typeface="+mj-lt"/>
              </a:rPr>
              <a:t>allows for a person interested to appeal a Land Reference Order to the Court of Appeal and Federal Court</a:t>
            </a:r>
            <a:r>
              <a:rPr lang="en-US" dirty="0">
                <a:latin typeface="+mj-lt"/>
              </a:rPr>
              <a:t> </a:t>
            </a:r>
            <a:r>
              <a:rPr lang="en-US" dirty="0" smtClean="0">
                <a:latin typeface="+mj-lt"/>
              </a:rPr>
              <a:t>on the following issues:-</a:t>
            </a:r>
          </a:p>
          <a:p>
            <a:pPr algn="just"/>
            <a:endParaRPr lang="en-US" dirty="0">
              <a:latin typeface="+mj-lt"/>
            </a:endParaRPr>
          </a:p>
          <a:p>
            <a:pPr lvl="1"/>
            <a:r>
              <a:rPr lang="en-US" dirty="0" smtClean="0">
                <a:latin typeface="+mj-lt"/>
              </a:rPr>
              <a:t>The measurement </a:t>
            </a:r>
            <a:r>
              <a:rPr lang="en-US" dirty="0">
                <a:latin typeface="+mj-lt"/>
              </a:rPr>
              <a:t>of </a:t>
            </a:r>
            <a:r>
              <a:rPr lang="en-US" dirty="0" smtClean="0">
                <a:latin typeface="+mj-lt"/>
              </a:rPr>
              <a:t>land acquired;</a:t>
            </a:r>
            <a:endParaRPr lang="en-US" dirty="0">
              <a:latin typeface="+mj-lt"/>
            </a:endParaRPr>
          </a:p>
          <a:p>
            <a:pPr lvl="1"/>
            <a:r>
              <a:rPr lang="en-US" dirty="0" smtClean="0">
                <a:latin typeface="+mj-lt"/>
              </a:rPr>
              <a:t>Persons </a:t>
            </a:r>
            <a:r>
              <a:rPr lang="en-US" dirty="0">
                <a:latin typeface="+mj-lt"/>
              </a:rPr>
              <a:t>to whom compensation is </a:t>
            </a:r>
            <a:r>
              <a:rPr lang="en-US" dirty="0" smtClean="0">
                <a:latin typeface="+mj-lt"/>
              </a:rPr>
              <a:t>payable; and</a:t>
            </a:r>
            <a:endParaRPr lang="en-US" dirty="0">
              <a:latin typeface="+mj-lt"/>
            </a:endParaRPr>
          </a:p>
          <a:p>
            <a:pPr lvl="1"/>
            <a:r>
              <a:rPr lang="en-US" dirty="0" smtClean="0">
                <a:latin typeface="+mj-lt"/>
              </a:rPr>
              <a:t>The apportionment </a:t>
            </a:r>
            <a:r>
              <a:rPr lang="en-US" dirty="0">
                <a:latin typeface="+mj-lt"/>
              </a:rPr>
              <a:t>of </a:t>
            </a:r>
            <a:r>
              <a:rPr lang="en-US" dirty="0" smtClean="0">
                <a:latin typeface="+mj-lt"/>
              </a:rPr>
              <a:t>compensation.</a:t>
            </a:r>
          </a:p>
          <a:p>
            <a:pPr marL="114300" indent="0" algn="just">
              <a:buNone/>
            </a:pPr>
            <a:endParaRPr lang="en-US" dirty="0" smtClean="0">
              <a:latin typeface="+mj-lt"/>
            </a:endParaRPr>
          </a:p>
          <a:p>
            <a:pPr algn="just"/>
            <a:r>
              <a:rPr lang="en-US" dirty="0" smtClean="0">
                <a:latin typeface="+mj-lt"/>
              </a:rPr>
              <a:t>Any Land Reference Order made concerning the </a:t>
            </a:r>
            <a:r>
              <a:rPr lang="en-US" u="sng" dirty="0" smtClean="0">
                <a:latin typeface="+mj-lt"/>
              </a:rPr>
              <a:t>quantum of compensation</a:t>
            </a:r>
            <a:r>
              <a:rPr lang="en-US" dirty="0" smtClean="0">
                <a:latin typeface="+mj-lt"/>
              </a:rPr>
              <a:t> made by the Judge is final and not-</a:t>
            </a:r>
            <a:r>
              <a:rPr lang="en-US" dirty="0" err="1" smtClean="0">
                <a:latin typeface="+mj-lt"/>
              </a:rPr>
              <a:t>appellable</a:t>
            </a:r>
            <a:r>
              <a:rPr lang="en-US" dirty="0" smtClean="0">
                <a:latin typeface="+mj-lt"/>
              </a:rPr>
              <a:t> </a:t>
            </a:r>
            <a:r>
              <a:rPr lang="en-US" b="1" i="1" dirty="0" smtClean="0">
                <a:latin typeface="+mj-lt"/>
              </a:rPr>
              <a:t>(Section 49(3) of the LAA).</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37091086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772816"/>
            <a:ext cx="7659687" cy="1168400"/>
          </a:xfrm>
        </p:spPr>
        <p:txBody>
          <a:bodyPr/>
          <a:lstStyle/>
          <a:p>
            <a:r>
              <a:rPr lang="en-US" dirty="0" smtClean="0"/>
              <a:t>Recent developments – appealing a land reference order</a:t>
            </a:r>
            <a:endParaRPr lang="en-MY"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9415057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Section 40D of the LAA</a:t>
            </a:r>
            <a:endParaRPr lang="en-MY" sz="3600" dirty="0"/>
          </a:p>
        </p:txBody>
      </p:sp>
      <p:sp>
        <p:nvSpPr>
          <p:cNvPr id="3" name="Content Placeholder 2"/>
          <p:cNvSpPr>
            <a:spLocks noGrp="1"/>
          </p:cNvSpPr>
          <p:nvPr>
            <p:ph idx="1"/>
          </p:nvPr>
        </p:nvSpPr>
        <p:spPr/>
        <p:txBody>
          <a:bodyPr>
            <a:normAutofit fontScale="92500" lnSpcReduction="10000"/>
          </a:bodyPr>
          <a:lstStyle/>
          <a:p>
            <a:pPr marL="411480" lvl="1" indent="0" algn="just">
              <a:buNone/>
            </a:pPr>
            <a:r>
              <a:rPr lang="en-US" b="1" i="1" dirty="0" smtClean="0">
                <a:latin typeface="+mj-lt"/>
              </a:rPr>
              <a:t>Section 40D of the LAA </a:t>
            </a:r>
            <a:r>
              <a:rPr lang="en-US" dirty="0" smtClean="0">
                <a:latin typeface="+mj-lt"/>
              </a:rPr>
              <a:t>:</a:t>
            </a:r>
          </a:p>
          <a:p>
            <a:pPr marL="411480" lvl="1" indent="0" algn="just">
              <a:buNone/>
            </a:pPr>
            <a:endParaRPr lang="en-MY" dirty="0">
              <a:latin typeface="+mj-lt"/>
            </a:endParaRPr>
          </a:p>
          <a:p>
            <a:pPr marL="411480" lvl="1" indent="0" algn="just">
              <a:buNone/>
            </a:pPr>
            <a:r>
              <a:rPr lang="en-MY" dirty="0" smtClean="0">
                <a:latin typeface="+mj-lt"/>
              </a:rPr>
              <a:t>(1) </a:t>
            </a:r>
            <a:r>
              <a:rPr lang="en-MY" dirty="0">
                <a:latin typeface="+mj-lt"/>
              </a:rPr>
              <a:t>In a case before the Court as to the amount of compensation</a:t>
            </a:r>
          </a:p>
          <a:p>
            <a:pPr marL="411480" lvl="1" indent="0" algn="just">
              <a:buNone/>
            </a:pPr>
            <a:r>
              <a:rPr lang="en-MY" dirty="0">
                <a:latin typeface="+mj-lt"/>
              </a:rPr>
              <a:t>or as to the amount of any of its items the amount of compensation</a:t>
            </a:r>
          </a:p>
          <a:p>
            <a:pPr marL="411480" lvl="1" indent="0" algn="just">
              <a:buNone/>
            </a:pPr>
            <a:r>
              <a:rPr lang="en-MY" dirty="0">
                <a:latin typeface="+mj-lt"/>
              </a:rPr>
              <a:t>to be awarded shall be the amount decided upon by the two assessors</a:t>
            </a:r>
            <a:r>
              <a:rPr lang="en-MY" dirty="0" smtClean="0">
                <a:latin typeface="+mj-lt"/>
              </a:rPr>
              <a:t>.</a:t>
            </a:r>
          </a:p>
          <a:p>
            <a:pPr marL="411480" lvl="1" indent="0" algn="just">
              <a:buNone/>
            </a:pPr>
            <a:endParaRPr lang="en-MY" dirty="0">
              <a:latin typeface="+mj-lt"/>
            </a:endParaRPr>
          </a:p>
          <a:p>
            <a:pPr marL="411480" lvl="1" indent="0" algn="just">
              <a:buNone/>
            </a:pPr>
            <a:r>
              <a:rPr lang="en-MY" dirty="0">
                <a:latin typeface="+mj-lt"/>
              </a:rPr>
              <a:t>(2) Where the assessors have each arrived at a decision which</a:t>
            </a:r>
          </a:p>
          <a:p>
            <a:pPr marL="411480" lvl="1" indent="0" algn="just">
              <a:buNone/>
            </a:pPr>
            <a:r>
              <a:rPr lang="en-MY" dirty="0">
                <a:latin typeface="+mj-lt"/>
              </a:rPr>
              <a:t>differs from each other then the Judge, having regard to the opinion</a:t>
            </a:r>
          </a:p>
          <a:p>
            <a:pPr marL="411480" lvl="1" indent="0" algn="just">
              <a:buNone/>
            </a:pPr>
            <a:r>
              <a:rPr lang="en-MY" dirty="0">
                <a:latin typeface="+mj-lt"/>
              </a:rPr>
              <a:t>of each assessor, shall elect to concur with the decision of one of</a:t>
            </a:r>
          </a:p>
          <a:p>
            <a:pPr marL="411480" lvl="1" indent="0" algn="just">
              <a:buNone/>
            </a:pPr>
            <a:r>
              <a:rPr lang="en-MY" dirty="0">
                <a:latin typeface="+mj-lt"/>
              </a:rPr>
              <a:t>the assessors and the amount of compensation to be awarded shall</a:t>
            </a:r>
          </a:p>
          <a:p>
            <a:pPr marL="411480" lvl="1" indent="0" algn="just">
              <a:buNone/>
            </a:pPr>
            <a:r>
              <a:rPr lang="en-MY" dirty="0">
                <a:latin typeface="+mj-lt"/>
              </a:rPr>
              <a:t>be the amount decided upon by that assessor</a:t>
            </a:r>
            <a:r>
              <a:rPr lang="en-MY" dirty="0" smtClean="0">
                <a:latin typeface="+mj-lt"/>
              </a:rPr>
              <a:t>.</a:t>
            </a:r>
          </a:p>
          <a:p>
            <a:pPr marL="411480" lvl="1" indent="0" algn="just">
              <a:buNone/>
            </a:pPr>
            <a:endParaRPr lang="en-US" dirty="0">
              <a:latin typeface="+mj-lt"/>
            </a:endParaRPr>
          </a:p>
          <a:p>
            <a:pPr marL="411480" lvl="1" indent="0">
              <a:buNone/>
            </a:pPr>
            <a:r>
              <a:rPr lang="en-US" dirty="0" smtClean="0">
                <a:latin typeface="+mj-lt"/>
              </a:rPr>
              <a:t>(3) </a:t>
            </a:r>
            <a:r>
              <a:rPr lang="en-MY" dirty="0" smtClean="0">
                <a:latin typeface="+mj-lt"/>
              </a:rPr>
              <a:t>Any </a:t>
            </a:r>
            <a:r>
              <a:rPr lang="en-MY" dirty="0">
                <a:latin typeface="+mj-lt"/>
              </a:rPr>
              <a:t>decision made under this section is final and there shall</a:t>
            </a:r>
          </a:p>
          <a:p>
            <a:pPr marL="411480" lvl="1" indent="0">
              <a:buNone/>
            </a:pPr>
            <a:r>
              <a:rPr lang="en-MY" dirty="0">
                <a:latin typeface="+mj-lt"/>
              </a:rPr>
              <a:t>be no further appeal to a higher Court on the matter</a:t>
            </a:r>
          </a:p>
          <a:p>
            <a:pPr marL="411480" lvl="1" indent="0" algn="just">
              <a:buNone/>
            </a:pPr>
            <a:endParaRPr lang="en-MY" dirty="0">
              <a:latin typeface="+mj-lt"/>
            </a:endParaRPr>
          </a:p>
          <a:p>
            <a:pPr lvl="1" algn="just"/>
            <a:endParaRPr lang="en-MY" dirty="0">
              <a:latin typeface="+mj-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38899764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276872"/>
            <a:ext cx="7659687" cy="1168400"/>
          </a:xfrm>
        </p:spPr>
        <p:txBody>
          <a:bodyPr/>
          <a:lstStyle/>
          <a:p>
            <a:r>
              <a:rPr lang="en-US" dirty="0" smtClean="0"/>
              <a:t>General Process of A LAND Acquisition</a:t>
            </a:r>
            <a:endParaRPr lang="en-MY"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29522751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548680"/>
            <a:ext cx="8147248" cy="1143000"/>
          </a:xfrm>
        </p:spPr>
        <p:txBody>
          <a:bodyPr/>
          <a:lstStyle/>
          <a:p>
            <a:r>
              <a:rPr lang="en-US" sz="3600" dirty="0" smtClean="0"/>
              <a:t>Unconstitutionality </a:t>
            </a:r>
            <a:r>
              <a:rPr lang="en-US" sz="3600" dirty="0"/>
              <a:t>of Section </a:t>
            </a:r>
            <a:r>
              <a:rPr lang="en-US" sz="3600" dirty="0" smtClean="0"/>
              <a:t>40D (1) &amp; (2)</a:t>
            </a:r>
            <a:endParaRPr lang="en-MY" sz="3600" dirty="0"/>
          </a:p>
        </p:txBody>
      </p:sp>
      <p:sp>
        <p:nvSpPr>
          <p:cNvPr id="3" name="Content Placeholder 2"/>
          <p:cNvSpPr>
            <a:spLocks noGrp="1"/>
          </p:cNvSpPr>
          <p:nvPr>
            <p:ph idx="1"/>
          </p:nvPr>
        </p:nvSpPr>
        <p:spPr>
          <a:xfrm>
            <a:off x="457200" y="1844824"/>
            <a:ext cx="7620000" cy="4555976"/>
          </a:xfrm>
        </p:spPr>
        <p:txBody>
          <a:bodyPr>
            <a:normAutofit fontScale="92500" lnSpcReduction="10000"/>
          </a:bodyPr>
          <a:lstStyle/>
          <a:p>
            <a:pPr algn="just">
              <a:spcBef>
                <a:spcPts val="600"/>
              </a:spcBef>
            </a:pPr>
            <a:r>
              <a:rPr lang="en-US" dirty="0">
                <a:latin typeface="+mj-lt"/>
              </a:rPr>
              <a:t>The recent apex court decision of </a:t>
            </a:r>
            <a:r>
              <a:rPr lang="en-US" b="1" i="1" dirty="0" err="1">
                <a:latin typeface="+mj-lt"/>
              </a:rPr>
              <a:t>Semenyih</a:t>
            </a:r>
            <a:r>
              <a:rPr lang="en-US" b="1" i="1" dirty="0">
                <a:latin typeface="+mj-lt"/>
              </a:rPr>
              <a:t> Jaya Sdn Bhd v </a:t>
            </a:r>
            <a:r>
              <a:rPr lang="en-US" b="1" i="1" dirty="0" err="1">
                <a:latin typeface="+mj-lt"/>
              </a:rPr>
              <a:t>Pentadbir</a:t>
            </a:r>
            <a:r>
              <a:rPr lang="en-US" b="1" i="1" dirty="0">
                <a:latin typeface="+mj-lt"/>
              </a:rPr>
              <a:t> Tanah Daerah </a:t>
            </a:r>
            <a:r>
              <a:rPr lang="en-US" b="1" i="1" dirty="0" err="1">
                <a:latin typeface="+mj-lt"/>
              </a:rPr>
              <a:t>Hulu</a:t>
            </a:r>
            <a:r>
              <a:rPr lang="en-US" b="1" i="1" dirty="0">
                <a:latin typeface="+mj-lt"/>
              </a:rPr>
              <a:t> Langat [2017] 3 MLJ 561 </a:t>
            </a:r>
            <a:r>
              <a:rPr lang="en-US" dirty="0">
                <a:latin typeface="+mj-lt"/>
              </a:rPr>
              <a:t>has held that </a:t>
            </a:r>
            <a:r>
              <a:rPr lang="en-US" b="1" i="1" dirty="0">
                <a:latin typeface="+mj-lt"/>
              </a:rPr>
              <a:t>Section 40D(1)</a:t>
            </a:r>
            <a:r>
              <a:rPr lang="en-US" dirty="0">
                <a:latin typeface="+mj-lt"/>
              </a:rPr>
              <a:t> and </a:t>
            </a:r>
            <a:r>
              <a:rPr lang="en-US" b="1" i="1" dirty="0">
                <a:latin typeface="+mj-lt"/>
              </a:rPr>
              <a:t>(2) </a:t>
            </a:r>
            <a:r>
              <a:rPr lang="en-US" dirty="0" smtClean="0">
                <a:latin typeface="+mj-lt"/>
              </a:rPr>
              <a:t>is unconstitutional. </a:t>
            </a:r>
          </a:p>
          <a:p>
            <a:pPr marL="114300" indent="0" algn="just">
              <a:spcBef>
                <a:spcPts val="600"/>
              </a:spcBef>
              <a:buNone/>
            </a:pPr>
            <a:endParaRPr lang="en-US" dirty="0" smtClean="0">
              <a:latin typeface="+mj-lt"/>
            </a:endParaRPr>
          </a:p>
          <a:p>
            <a:pPr algn="just">
              <a:spcBef>
                <a:spcPts val="600"/>
              </a:spcBef>
            </a:pPr>
            <a:r>
              <a:rPr lang="en-US" dirty="0" smtClean="0">
                <a:latin typeface="+mj-lt"/>
              </a:rPr>
              <a:t>The Federal Court in </a:t>
            </a:r>
            <a:r>
              <a:rPr lang="en-US" b="1" i="1" dirty="0" err="1" smtClean="0">
                <a:latin typeface="+mj-lt"/>
              </a:rPr>
              <a:t>Semenyih</a:t>
            </a:r>
            <a:r>
              <a:rPr lang="en-US" b="1" i="1" dirty="0" smtClean="0">
                <a:latin typeface="+mj-lt"/>
              </a:rPr>
              <a:t> Jaya </a:t>
            </a:r>
            <a:r>
              <a:rPr lang="en-US" dirty="0" smtClean="0">
                <a:latin typeface="+mj-lt"/>
              </a:rPr>
              <a:t>held that </a:t>
            </a:r>
            <a:r>
              <a:rPr lang="en-US" b="1" i="1" dirty="0" smtClean="0">
                <a:latin typeface="+mj-lt"/>
              </a:rPr>
              <a:t>Section 40D(1) </a:t>
            </a:r>
            <a:r>
              <a:rPr lang="en-US" dirty="0" smtClean="0">
                <a:latin typeface="+mj-lt"/>
              </a:rPr>
              <a:t>and </a:t>
            </a:r>
            <a:r>
              <a:rPr lang="en-US" b="1" i="1" dirty="0" smtClean="0">
                <a:latin typeface="+mj-lt"/>
              </a:rPr>
              <a:t>(2) </a:t>
            </a:r>
            <a:r>
              <a:rPr lang="en-US" dirty="0" smtClean="0">
                <a:latin typeface="+mj-lt"/>
              </a:rPr>
              <a:t>infringed </a:t>
            </a:r>
            <a:r>
              <a:rPr lang="en-US" b="1" i="1" dirty="0">
                <a:latin typeface="+mj-lt"/>
              </a:rPr>
              <a:t>Article 121 </a:t>
            </a:r>
            <a:r>
              <a:rPr lang="en-US" dirty="0">
                <a:latin typeface="+mj-lt"/>
              </a:rPr>
              <a:t>of the </a:t>
            </a:r>
            <a:r>
              <a:rPr lang="en-US" b="1" i="1" dirty="0">
                <a:latin typeface="+mj-lt"/>
              </a:rPr>
              <a:t>Federal Constitution</a:t>
            </a:r>
            <a:r>
              <a:rPr lang="en-US" dirty="0">
                <a:latin typeface="+mj-lt"/>
              </a:rPr>
              <a:t>, as </a:t>
            </a:r>
            <a:r>
              <a:rPr lang="en-US" dirty="0" smtClean="0">
                <a:latin typeface="+mj-lt"/>
              </a:rPr>
              <a:t>it takes away the  </a:t>
            </a:r>
            <a:r>
              <a:rPr lang="en-US" dirty="0">
                <a:latin typeface="+mj-lt"/>
              </a:rPr>
              <a:t>judicial power vested in a judge in the High Court to </a:t>
            </a:r>
            <a:r>
              <a:rPr lang="en-US" dirty="0" smtClean="0">
                <a:latin typeface="+mj-lt"/>
              </a:rPr>
              <a:t>make a determination.</a:t>
            </a:r>
          </a:p>
          <a:p>
            <a:pPr marL="114300" indent="0" algn="just">
              <a:spcBef>
                <a:spcPts val="600"/>
              </a:spcBef>
              <a:buNone/>
            </a:pPr>
            <a:endParaRPr lang="en-US" dirty="0" smtClean="0">
              <a:latin typeface="+mj-lt"/>
            </a:endParaRPr>
          </a:p>
          <a:p>
            <a:pPr algn="just">
              <a:spcBef>
                <a:spcPts val="600"/>
              </a:spcBef>
            </a:pPr>
            <a:r>
              <a:rPr lang="en-US" dirty="0" smtClean="0">
                <a:latin typeface="+mj-lt"/>
              </a:rPr>
              <a:t>In essence, the decision states that the opinion of the assessors </a:t>
            </a:r>
            <a:r>
              <a:rPr lang="en-US" u="sng" dirty="0" smtClean="0">
                <a:latin typeface="+mj-lt"/>
              </a:rPr>
              <a:t>should not </a:t>
            </a:r>
            <a:r>
              <a:rPr lang="en-US" dirty="0" smtClean="0">
                <a:latin typeface="+mj-lt"/>
              </a:rPr>
              <a:t>be binding on the judge in question. </a:t>
            </a:r>
          </a:p>
          <a:p>
            <a:pPr marL="114300" indent="0" algn="just">
              <a:spcBef>
                <a:spcPts val="600"/>
              </a:spcBef>
              <a:buNone/>
            </a:pPr>
            <a:endParaRPr lang="en-US" dirty="0" smtClean="0">
              <a:latin typeface="+mj-lt"/>
            </a:endParaRPr>
          </a:p>
          <a:p>
            <a:pPr algn="just">
              <a:spcBef>
                <a:spcPts val="600"/>
              </a:spcBef>
            </a:pPr>
            <a:r>
              <a:rPr lang="en-US" dirty="0" smtClean="0">
                <a:latin typeface="+mj-lt"/>
              </a:rPr>
              <a:t>As such, the Federal Court has called for these provisions to be struck down.</a:t>
            </a:r>
            <a:endParaRPr lang="en-US" dirty="0">
              <a:latin typeface="+mj-lt"/>
            </a:endParaRPr>
          </a:p>
          <a:p>
            <a:pPr marL="114300" indent="0" algn="just">
              <a:buNone/>
            </a:pPr>
            <a:endParaRPr lang="en-US" dirty="0">
              <a:latin typeface="+mj-lt"/>
            </a:endParaRPr>
          </a:p>
          <a:p>
            <a:endParaRPr lang="en-MY" dirty="0">
              <a:latin typeface="+mj-lt"/>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4583977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Constitutionality of Section 49(3) of the LAA</a:t>
            </a:r>
            <a:endParaRPr lang="en-MY" sz="3200" dirty="0"/>
          </a:p>
        </p:txBody>
      </p:sp>
      <p:sp>
        <p:nvSpPr>
          <p:cNvPr id="3" name="Content Placeholder 2"/>
          <p:cNvSpPr>
            <a:spLocks noGrp="1"/>
          </p:cNvSpPr>
          <p:nvPr>
            <p:ph idx="1"/>
          </p:nvPr>
        </p:nvSpPr>
        <p:spPr/>
        <p:txBody>
          <a:bodyPr>
            <a:normAutofit lnSpcReduction="10000"/>
          </a:bodyPr>
          <a:lstStyle/>
          <a:p>
            <a:pPr algn="just"/>
            <a:r>
              <a:rPr lang="en-MY" dirty="0" smtClean="0">
                <a:latin typeface="+mj-lt"/>
              </a:rPr>
              <a:t>However, it is noted that the Federal Court has held that </a:t>
            </a:r>
            <a:r>
              <a:rPr lang="en-MY" dirty="0">
                <a:latin typeface="+mj-lt"/>
              </a:rPr>
              <a:t>Section 49(3) of the LAA </a:t>
            </a:r>
            <a:r>
              <a:rPr lang="en-MY" dirty="0" smtClean="0">
                <a:latin typeface="+mj-lt"/>
              </a:rPr>
              <a:t>is </a:t>
            </a:r>
            <a:r>
              <a:rPr lang="en-MY" u="sng" dirty="0" smtClean="0">
                <a:latin typeface="+mj-lt"/>
              </a:rPr>
              <a:t>not</a:t>
            </a:r>
            <a:r>
              <a:rPr lang="en-MY" dirty="0" smtClean="0">
                <a:latin typeface="+mj-lt"/>
              </a:rPr>
              <a:t> </a:t>
            </a:r>
            <a:r>
              <a:rPr lang="en-MY" dirty="0">
                <a:latin typeface="+mj-lt"/>
              </a:rPr>
              <a:t>unconstitutional and within the rights of the Court as per the Courts of Judicature Act </a:t>
            </a:r>
            <a:r>
              <a:rPr lang="en-MY" dirty="0" smtClean="0">
                <a:latin typeface="+mj-lt"/>
              </a:rPr>
              <a:t>1964 in the following cases:-</a:t>
            </a:r>
          </a:p>
          <a:p>
            <a:pPr marL="114300" indent="0" algn="just">
              <a:buNone/>
            </a:pPr>
            <a:endParaRPr lang="en-MY" dirty="0" smtClean="0">
              <a:latin typeface="+mj-lt"/>
            </a:endParaRPr>
          </a:p>
          <a:p>
            <a:pPr lvl="1" algn="just"/>
            <a:r>
              <a:rPr lang="en-MY" b="1" i="1" dirty="0" err="1" smtClean="0">
                <a:latin typeface="+mj-lt"/>
              </a:rPr>
              <a:t>Semenyih</a:t>
            </a:r>
            <a:r>
              <a:rPr lang="en-MY" b="1" i="1" dirty="0" smtClean="0">
                <a:latin typeface="+mj-lt"/>
              </a:rPr>
              <a:t> </a:t>
            </a:r>
            <a:r>
              <a:rPr lang="en-MY" b="1" i="1" dirty="0">
                <a:latin typeface="+mj-lt"/>
              </a:rPr>
              <a:t>Jaya Sdn Bhd v </a:t>
            </a:r>
            <a:r>
              <a:rPr lang="en-MY" b="1" i="1" dirty="0" err="1">
                <a:latin typeface="+mj-lt"/>
              </a:rPr>
              <a:t>Pentadbir</a:t>
            </a:r>
            <a:r>
              <a:rPr lang="en-MY" b="1" i="1" dirty="0">
                <a:latin typeface="+mj-lt"/>
              </a:rPr>
              <a:t> Tanah Daerah </a:t>
            </a:r>
            <a:r>
              <a:rPr lang="en-MY" b="1" i="1" dirty="0" err="1">
                <a:latin typeface="+mj-lt"/>
              </a:rPr>
              <a:t>Hulu</a:t>
            </a:r>
            <a:r>
              <a:rPr lang="en-MY" b="1" i="1" dirty="0">
                <a:latin typeface="+mj-lt"/>
              </a:rPr>
              <a:t> Langat and </a:t>
            </a:r>
            <a:r>
              <a:rPr lang="en-MY" b="1" i="1" dirty="0" err="1">
                <a:latin typeface="+mj-lt"/>
              </a:rPr>
              <a:t>anor</a:t>
            </a:r>
            <a:r>
              <a:rPr lang="en-MY" b="1" i="1" dirty="0">
                <a:latin typeface="+mj-lt"/>
              </a:rPr>
              <a:t> case [2017] 3 MLJ </a:t>
            </a:r>
            <a:r>
              <a:rPr lang="en-MY" b="1" i="1" dirty="0" smtClean="0">
                <a:latin typeface="+mj-lt"/>
              </a:rPr>
              <a:t>561; and </a:t>
            </a:r>
          </a:p>
          <a:p>
            <a:pPr lvl="1" algn="just"/>
            <a:r>
              <a:rPr lang="en-MY" b="1" i="1" dirty="0" smtClean="0">
                <a:latin typeface="+mj-lt"/>
              </a:rPr>
              <a:t>Ng </a:t>
            </a:r>
            <a:r>
              <a:rPr lang="en-MY" b="1" i="1" dirty="0">
                <a:latin typeface="+mj-lt"/>
              </a:rPr>
              <a:t>Chin Chai v </a:t>
            </a:r>
            <a:r>
              <a:rPr lang="en-MY" b="1" i="1" dirty="0" err="1">
                <a:latin typeface="+mj-lt"/>
              </a:rPr>
              <a:t>Pentadbir</a:t>
            </a:r>
            <a:r>
              <a:rPr lang="en-MY" b="1" i="1" dirty="0">
                <a:latin typeface="+mj-lt"/>
              </a:rPr>
              <a:t> Tanah </a:t>
            </a:r>
            <a:r>
              <a:rPr lang="en-MY" b="1" i="1" dirty="0" err="1">
                <a:latin typeface="+mj-lt"/>
              </a:rPr>
              <a:t>Segamat</a:t>
            </a:r>
            <a:r>
              <a:rPr lang="en-MY" b="1" i="1" dirty="0">
                <a:latin typeface="+mj-lt"/>
              </a:rPr>
              <a:t> and </a:t>
            </a:r>
            <a:r>
              <a:rPr lang="en-MY" b="1" i="1" dirty="0" err="1">
                <a:latin typeface="+mj-lt"/>
              </a:rPr>
              <a:t>ors</a:t>
            </a:r>
            <a:r>
              <a:rPr lang="en-MY" b="1" i="1" dirty="0">
                <a:latin typeface="+mj-lt"/>
              </a:rPr>
              <a:t> appeals [2016] MLJU </a:t>
            </a:r>
            <a:r>
              <a:rPr lang="en-MY" b="1" i="1" dirty="0" smtClean="0">
                <a:latin typeface="+mj-lt"/>
              </a:rPr>
              <a:t>1702</a:t>
            </a:r>
            <a:r>
              <a:rPr lang="en-MY" i="1" dirty="0" smtClean="0">
                <a:latin typeface="+mj-lt"/>
              </a:rPr>
              <a:t>.</a:t>
            </a:r>
          </a:p>
          <a:p>
            <a:pPr lvl="1" algn="just"/>
            <a:endParaRPr lang="en-MY" i="1" dirty="0" smtClean="0">
              <a:latin typeface="+mj-lt"/>
            </a:endParaRPr>
          </a:p>
          <a:p>
            <a:pPr algn="just"/>
            <a:r>
              <a:rPr lang="en-US" dirty="0" smtClean="0">
                <a:latin typeface="+mj-lt"/>
              </a:rPr>
              <a:t>This effectively means that persons interested </a:t>
            </a:r>
            <a:r>
              <a:rPr lang="en-MY" dirty="0" smtClean="0">
                <a:latin typeface="+mj-lt"/>
              </a:rPr>
              <a:t>are still prevented from appealing any </a:t>
            </a:r>
            <a:r>
              <a:rPr lang="en-MY" dirty="0">
                <a:latin typeface="+mj-lt"/>
              </a:rPr>
              <a:t>decision as to the value of compensation of </a:t>
            </a:r>
            <a:r>
              <a:rPr lang="en-MY" dirty="0" smtClean="0">
                <a:latin typeface="+mj-lt"/>
              </a:rPr>
              <a:t>land awarded in a Land Reference Proceeding. </a:t>
            </a:r>
            <a:endParaRPr lang="en-MY" dirty="0">
              <a:latin typeface="+mj-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41420346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060848"/>
            <a:ext cx="7659687" cy="1168400"/>
          </a:xfrm>
        </p:spPr>
        <p:txBody>
          <a:bodyPr/>
          <a:lstStyle/>
          <a:p>
            <a:r>
              <a:rPr lang="en-US" dirty="0" smtClean="0"/>
              <a:t>Challenging an acquisition - Judicial review</a:t>
            </a:r>
            <a:endParaRPr lang="en-MY"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26006755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Challenging a Land Acquisition</a:t>
            </a:r>
            <a:endParaRPr lang="en-MY" dirty="0"/>
          </a:p>
        </p:txBody>
      </p:sp>
      <p:sp>
        <p:nvSpPr>
          <p:cNvPr id="3" name="Content Placeholder 2"/>
          <p:cNvSpPr>
            <a:spLocks noGrp="1"/>
          </p:cNvSpPr>
          <p:nvPr>
            <p:ph idx="1"/>
          </p:nvPr>
        </p:nvSpPr>
        <p:spPr>
          <a:xfrm>
            <a:off x="457200" y="1772816"/>
            <a:ext cx="7715200" cy="4824536"/>
          </a:xfrm>
        </p:spPr>
        <p:txBody>
          <a:bodyPr>
            <a:normAutofit/>
          </a:bodyPr>
          <a:lstStyle/>
          <a:p>
            <a:pPr algn="just"/>
            <a:r>
              <a:rPr lang="en-MY" dirty="0">
                <a:latin typeface="+mj-lt"/>
              </a:rPr>
              <a:t>Persons interested can also contest the actual acquisition of the land in itself. </a:t>
            </a:r>
            <a:endParaRPr lang="en-MY" dirty="0" smtClean="0">
              <a:latin typeface="+mj-lt"/>
            </a:endParaRPr>
          </a:p>
          <a:p>
            <a:pPr algn="just"/>
            <a:endParaRPr lang="en-MY" dirty="0">
              <a:latin typeface="+mj-lt"/>
            </a:endParaRPr>
          </a:p>
          <a:p>
            <a:pPr algn="just"/>
            <a:r>
              <a:rPr lang="en-MY" dirty="0" smtClean="0">
                <a:latin typeface="+mj-lt"/>
              </a:rPr>
              <a:t>This is done by way of a judicial review in the civil courts.</a:t>
            </a:r>
          </a:p>
          <a:p>
            <a:pPr marL="114300" indent="0" algn="just">
              <a:buNone/>
            </a:pPr>
            <a:endParaRPr lang="en-MY" dirty="0" smtClean="0">
              <a:latin typeface="+mj-lt"/>
            </a:endParaRPr>
          </a:p>
          <a:p>
            <a:pPr algn="just"/>
            <a:r>
              <a:rPr lang="en-MY" dirty="0" smtClean="0">
                <a:latin typeface="+mj-lt"/>
              </a:rPr>
              <a:t>In general, a judicial review application can </a:t>
            </a:r>
            <a:r>
              <a:rPr lang="en-MY" dirty="0">
                <a:latin typeface="+mj-lt"/>
              </a:rPr>
              <a:t>be </a:t>
            </a:r>
            <a:r>
              <a:rPr lang="en-MY" dirty="0" smtClean="0">
                <a:latin typeface="+mj-lt"/>
              </a:rPr>
              <a:t>initiated if </a:t>
            </a:r>
            <a:r>
              <a:rPr lang="en-MY" dirty="0">
                <a:latin typeface="+mj-lt"/>
              </a:rPr>
              <a:t>the Land </a:t>
            </a:r>
            <a:r>
              <a:rPr lang="en-MY" dirty="0" smtClean="0">
                <a:latin typeface="+mj-lt"/>
              </a:rPr>
              <a:t>Administrator and/or the State Authority </a:t>
            </a:r>
            <a:r>
              <a:rPr lang="en-MY" dirty="0">
                <a:latin typeface="+mj-lt"/>
              </a:rPr>
              <a:t>fails to comply with the requirements of the LAA. </a:t>
            </a:r>
          </a:p>
          <a:p>
            <a:pPr algn="just"/>
            <a:endParaRPr lang="en-MY" dirty="0">
              <a:latin typeface="+mj-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419273917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Grounds for Challenging an Acquisition</a:t>
            </a:r>
            <a:endParaRPr lang="en-MY" sz="4000" dirty="0"/>
          </a:p>
        </p:txBody>
      </p:sp>
      <p:sp>
        <p:nvSpPr>
          <p:cNvPr id="3" name="Content Placeholder 2"/>
          <p:cNvSpPr>
            <a:spLocks noGrp="1"/>
          </p:cNvSpPr>
          <p:nvPr>
            <p:ph idx="1"/>
          </p:nvPr>
        </p:nvSpPr>
        <p:spPr>
          <a:xfrm>
            <a:off x="457200" y="1844824"/>
            <a:ext cx="7620000" cy="4555976"/>
          </a:xfrm>
        </p:spPr>
        <p:txBody>
          <a:bodyPr/>
          <a:lstStyle/>
          <a:p>
            <a:pPr algn="just"/>
            <a:r>
              <a:rPr lang="en-MY" dirty="0">
                <a:latin typeface="+mj-lt"/>
              </a:rPr>
              <a:t>The general grounds for challenging a land acquisition has been enunciated by the Court of Appeal in the decision of </a:t>
            </a:r>
            <a:r>
              <a:rPr lang="en-MY" b="1" i="1" dirty="0">
                <a:latin typeface="+mj-lt"/>
              </a:rPr>
              <a:t>Ahmad </a:t>
            </a:r>
            <a:r>
              <a:rPr lang="en-MY" b="1" i="1" dirty="0" err="1">
                <a:latin typeface="+mj-lt"/>
              </a:rPr>
              <a:t>Saman</a:t>
            </a:r>
            <a:r>
              <a:rPr lang="en-MY" b="1" i="1" dirty="0">
                <a:latin typeface="+mj-lt"/>
              </a:rPr>
              <a:t> v </a:t>
            </a:r>
            <a:r>
              <a:rPr lang="en-MY" b="1" i="1" dirty="0" err="1">
                <a:latin typeface="+mj-lt"/>
              </a:rPr>
              <a:t>Kerajaan</a:t>
            </a:r>
            <a:r>
              <a:rPr lang="en-MY" b="1" i="1" dirty="0">
                <a:latin typeface="+mj-lt"/>
              </a:rPr>
              <a:t> </a:t>
            </a:r>
            <a:r>
              <a:rPr lang="en-MY" b="1" i="1" dirty="0" err="1">
                <a:latin typeface="+mj-lt"/>
              </a:rPr>
              <a:t>Negeri</a:t>
            </a:r>
            <a:r>
              <a:rPr lang="en-MY" b="1" i="1" dirty="0">
                <a:latin typeface="+mj-lt"/>
              </a:rPr>
              <a:t> Kedah [2004] 1 CLJ 21</a:t>
            </a:r>
            <a:r>
              <a:rPr lang="en-MY" dirty="0">
                <a:latin typeface="+mj-lt"/>
              </a:rPr>
              <a:t>, as follows:-</a:t>
            </a:r>
          </a:p>
          <a:p>
            <a:pPr marL="411480" lvl="1" indent="0" algn="just">
              <a:buNone/>
            </a:pPr>
            <a:endParaRPr lang="en-MY" dirty="0">
              <a:latin typeface="+mj-lt"/>
            </a:endParaRPr>
          </a:p>
          <a:p>
            <a:pPr lvl="2" algn="just"/>
            <a:r>
              <a:rPr lang="en-US" dirty="0">
                <a:latin typeface="+mj-lt"/>
              </a:rPr>
              <a:t>When the acquiring authority (Land Administrator or State Authority) has misconstrued its statutory powers;</a:t>
            </a:r>
            <a:endParaRPr lang="en-MY" dirty="0">
              <a:latin typeface="+mj-lt"/>
            </a:endParaRPr>
          </a:p>
          <a:p>
            <a:pPr lvl="2" algn="just"/>
            <a:r>
              <a:rPr lang="en-US" dirty="0">
                <a:latin typeface="+mj-lt"/>
              </a:rPr>
              <a:t>Where the purpose of the land acquisition does not come within </a:t>
            </a:r>
            <a:r>
              <a:rPr lang="en-US" dirty="0" smtClean="0">
                <a:latin typeface="+mj-lt"/>
              </a:rPr>
              <a:t>Section </a:t>
            </a:r>
            <a:r>
              <a:rPr lang="en-US" dirty="0">
                <a:latin typeface="+mj-lt"/>
              </a:rPr>
              <a:t>3;</a:t>
            </a:r>
            <a:endParaRPr lang="en-MY" dirty="0">
              <a:latin typeface="+mj-lt"/>
            </a:endParaRPr>
          </a:p>
          <a:p>
            <a:pPr lvl="2" algn="just"/>
            <a:r>
              <a:rPr lang="en-US" dirty="0">
                <a:latin typeface="+mj-lt"/>
              </a:rPr>
              <a:t>Where it can be shown that the acquiring authority has acted in bad faith; or</a:t>
            </a:r>
            <a:endParaRPr lang="en-MY" dirty="0">
              <a:latin typeface="+mj-lt"/>
            </a:endParaRPr>
          </a:p>
          <a:p>
            <a:pPr lvl="2" algn="just"/>
            <a:r>
              <a:rPr lang="en-US" dirty="0">
                <a:latin typeface="+mj-lt"/>
              </a:rPr>
              <a:t>Where the acquiring authority has acted contrary to the law.</a:t>
            </a:r>
          </a:p>
          <a:p>
            <a:pPr lvl="2" algn="just"/>
            <a:endParaRPr lang="en-MY" dirty="0">
              <a:latin typeface="+mj-lt"/>
            </a:endParaRPr>
          </a:p>
          <a:p>
            <a:endParaRPr lang="en-MY" dirty="0">
              <a:latin typeface="+mj-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139110635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988840"/>
            <a:ext cx="7659687" cy="1168400"/>
          </a:xfrm>
        </p:spPr>
        <p:txBody>
          <a:bodyPr/>
          <a:lstStyle/>
          <a:p>
            <a:r>
              <a:rPr lang="en-US" dirty="0" smtClean="0"/>
              <a:t>Cases and recent developments </a:t>
            </a:r>
            <a:endParaRPr lang="en-MY"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14487612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354162"/>
          </a:xfrm>
        </p:spPr>
        <p:txBody>
          <a:bodyPr/>
          <a:lstStyle/>
          <a:p>
            <a:r>
              <a:rPr lang="en-US" sz="4000" dirty="0" smtClean="0"/>
              <a:t>Compliance with Statutory Requirements</a:t>
            </a:r>
            <a:endParaRPr lang="en-MY" sz="4000" dirty="0"/>
          </a:p>
        </p:txBody>
      </p:sp>
      <p:sp>
        <p:nvSpPr>
          <p:cNvPr id="3" name="Content Placeholder 2"/>
          <p:cNvSpPr>
            <a:spLocks noGrp="1"/>
          </p:cNvSpPr>
          <p:nvPr>
            <p:ph idx="1"/>
          </p:nvPr>
        </p:nvSpPr>
        <p:spPr>
          <a:xfrm>
            <a:off x="457200" y="1772816"/>
            <a:ext cx="7620000" cy="4627984"/>
          </a:xfrm>
        </p:spPr>
        <p:txBody>
          <a:bodyPr>
            <a:normAutofit fontScale="92500" lnSpcReduction="10000"/>
          </a:bodyPr>
          <a:lstStyle/>
          <a:p>
            <a:pPr algn="just"/>
            <a:r>
              <a:rPr lang="en-MY" dirty="0">
                <a:latin typeface="+mj-lt"/>
              </a:rPr>
              <a:t>The case of </a:t>
            </a:r>
            <a:r>
              <a:rPr lang="en-US" b="1" i="1" dirty="0">
                <a:latin typeface="+mj-lt"/>
              </a:rPr>
              <a:t>United Allied Empire Sdn Bhd v </a:t>
            </a:r>
            <a:r>
              <a:rPr lang="en-US" b="1" i="1" dirty="0" err="1">
                <a:latin typeface="+mj-lt"/>
              </a:rPr>
              <a:t>Pengarah</a:t>
            </a:r>
            <a:r>
              <a:rPr lang="en-US" b="1" i="1" dirty="0">
                <a:latin typeface="+mj-lt"/>
              </a:rPr>
              <a:t> Tanah </a:t>
            </a:r>
            <a:r>
              <a:rPr lang="en-US" b="1" i="1" dirty="0" err="1">
                <a:latin typeface="+mj-lt"/>
              </a:rPr>
              <a:t>dan</a:t>
            </a:r>
            <a:r>
              <a:rPr lang="en-US" b="1" i="1" dirty="0">
                <a:latin typeface="+mj-lt"/>
              </a:rPr>
              <a:t> </a:t>
            </a:r>
            <a:r>
              <a:rPr lang="en-US" b="1" i="1" dirty="0" err="1">
                <a:latin typeface="+mj-lt"/>
              </a:rPr>
              <a:t>Galian</a:t>
            </a:r>
            <a:r>
              <a:rPr lang="en-US" b="1" i="1" dirty="0">
                <a:latin typeface="+mj-lt"/>
              </a:rPr>
              <a:t> Selangor &amp; </a:t>
            </a:r>
            <a:r>
              <a:rPr lang="en-US" b="1" i="1" dirty="0" err="1">
                <a:latin typeface="+mj-lt"/>
              </a:rPr>
              <a:t>Ors</a:t>
            </a:r>
            <a:r>
              <a:rPr lang="en-US" b="1" i="1" dirty="0">
                <a:latin typeface="+mj-lt"/>
              </a:rPr>
              <a:t> [2018] 1 MLJ 661 </a:t>
            </a:r>
            <a:r>
              <a:rPr lang="en-US" dirty="0">
                <a:latin typeface="+mj-lt"/>
              </a:rPr>
              <a:t>(COA) has held that the </a:t>
            </a:r>
            <a:r>
              <a:rPr lang="en-US" u="sng" dirty="0">
                <a:latin typeface="+mj-lt"/>
              </a:rPr>
              <a:t>compliance of the statutory requirements </a:t>
            </a:r>
            <a:r>
              <a:rPr lang="en-US" u="sng" dirty="0" smtClean="0">
                <a:latin typeface="+mj-lt"/>
              </a:rPr>
              <a:t>of the LAA are mandatory</a:t>
            </a:r>
            <a:r>
              <a:rPr lang="en-US" dirty="0" smtClean="0">
                <a:latin typeface="+mj-lt"/>
              </a:rPr>
              <a:t> in a compulsory acquisition of land. </a:t>
            </a:r>
          </a:p>
          <a:p>
            <a:pPr marL="114300" indent="0" algn="just">
              <a:buNone/>
            </a:pPr>
            <a:endParaRPr lang="en-US" dirty="0" smtClean="0">
              <a:latin typeface="+mj-lt"/>
            </a:endParaRPr>
          </a:p>
          <a:p>
            <a:pPr lvl="1" algn="just"/>
            <a:r>
              <a:rPr lang="en-US" dirty="0" smtClean="0">
                <a:latin typeface="+mj-lt"/>
              </a:rPr>
              <a:t>The State </a:t>
            </a:r>
            <a:r>
              <a:rPr lang="en-US" dirty="0">
                <a:latin typeface="+mj-lt"/>
              </a:rPr>
              <a:t>Authority failed to issue a Form A as required under Section 4 of the LAA, thus resulting in no public notice of the acquisition said </a:t>
            </a:r>
            <a:r>
              <a:rPr lang="en-US" dirty="0" smtClean="0">
                <a:latin typeface="+mj-lt"/>
              </a:rPr>
              <a:t>land. The Land Administrator also failed to </a:t>
            </a:r>
            <a:r>
              <a:rPr lang="en-US" dirty="0">
                <a:latin typeface="+mj-lt"/>
              </a:rPr>
              <a:t>endorse the memorial on Form K, pursuant to Sections 23 and 66 of the </a:t>
            </a:r>
            <a:r>
              <a:rPr lang="en-US" dirty="0" smtClean="0">
                <a:latin typeface="+mj-lt"/>
              </a:rPr>
              <a:t>LAA.</a:t>
            </a:r>
          </a:p>
          <a:p>
            <a:pPr marL="411480" lvl="1" indent="0" algn="just">
              <a:buNone/>
            </a:pPr>
            <a:endParaRPr lang="en-US" dirty="0" smtClean="0">
              <a:latin typeface="+mj-lt"/>
            </a:endParaRPr>
          </a:p>
          <a:p>
            <a:pPr lvl="1" algn="just"/>
            <a:r>
              <a:rPr lang="en-US" dirty="0">
                <a:latin typeface="+mj-lt"/>
              </a:rPr>
              <a:t>The Court of Appeal </a:t>
            </a:r>
            <a:r>
              <a:rPr lang="en-US" dirty="0" smtClean="0">
                <a:latin typeface="+mj-lt"/>
              </a:rPr>
              <a:t>held the non-compliance of the statutory provisions of the LAA was fatal to the land acquisition. The land </a:t>
            </a:r>
            <a:r>
              <a:rPr lang="en-US" dirty="0">
                <a:latin typeface="+mj-lt"/>
              </a:rPr>
              <a:t>owner was awarded a declaration and certiorari (order) to quash said </a:t>
            </a:r>
            <a:r>
              <a:rPr lang="en-US" dirty="0" smtClean="0">
                <a:latin typeface="+mj-lt"/>
              </a:rPr>
              <a:t>acquisition.</a:t>
            </a:r>
          </a:p>
          <a:p>
            <a:pPr lvl="1" algn="just"/>
            <a:endParaRPr lang="en-MY" dirty="0">
              <a:latin typeface="+mj-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33570937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282154"/>
          </a:xfrm>
        </p:spPr>
        <p:txBody>
          <a:bodyPr/>
          <a:lstStyle/>
          <a:p>
            <a:r>
              <a:rPr lang="en-US" sz="3600" dirty="0" smtClean="0"/>
              <a:t>Compliance </a:t>
            </a:r>
            <a:r>
              <a:rPr lang="en-US" sz="3600" dirty="0"/>
              <a:t>with Statutory Requirements</a:t>
            </a:r>
            <a:endParaRPr lang="en-MY" sz="3600" dirty="0"/>
          </a:p>
        </p:txBody>
      </p:sp>
      <p:sp>
        <p:nvSpPr>
          <p:cNvPr id="3" name="Content Placeholder 2"/>
          <p:cNvSpPr>
            <a:spLocks noGrp="1"/>
          </p:cNvSpPr>
          <p:nvPr>
            <p:ph idx="1"/>
          </p:nvPr>
        </p:nvSpPr>
        <p:spPr>
          <a:xfrm>
            <a:off x="457200" y="1772816"/>
            <a:ext cx="7620000" cy="4627984"/>
          </a:xfrm>
        </p:spPr>
        <p:txBody>
          <a:bodyPr>
            <a:normAutofit fontScale="85000" lnSpcReduction="20000"/>
          </a:bodyPr>
          <a:lstStyle/>
          <a:p>
            <a:pPr algn="just"/>
            <a:r>
              <a:rPr lang="en-MY" dirty="0">
                <a:latin typeface="+mj-lt"/>
              </a:rPr>
              <a:t>These </a:t>
            </a:r>
            <a:r>
              <a:rPr lang="en-MY" dirty="0" smtClean="0">
                <a:latin typeface="+mj-lt"/>
              </a:rPr>
              <a:t>impact of </a:t>
            </a:r>
            <a:r>
              <a:rPr lang="en-MY" u="sng" dirty="0">
                <a:latin typeface="+mj-lt"/>
              </a:rPr>
              <a:t>procedural non-compliance </a:t>
            </a:r>
            <a:r>
              <a:rPr lang="en-MY" dirty="0" smtClean="0">
                <a:latin typeface="+mj-lt"/>
              </a:rPr>
              <a:t>was also discussed in the decision of </a:t>
            </a:r>
            <a:r>
              <a:rPr lang="en-MY" b="1" i="1" dirty="0" err="1">
                <a:latin typeface="+mj-lt"/>
              </a:rPr>
              <a:t>Ee</a:t>
            </a:r>
            <a:r>
              <a:rPr lang="en-MY" b="1" i="1" dirty="0">
                <a:latin typeface="+mj-lt"/>
              </a:rPr>
              <a:t> Chong Pang &amp; </a:t>
            </a:r>
            <a:r>
              <a:rPr lang="en-MY" b="1" i="1" dirty="0" err="1">
                <a:latin typeface="+mj-lt"/>
              </a:rPr>
              <a:t>Ors</a:t>
            </a:r>
            <a:r>
              <a:rPr lang="en-MY" b="1" i="1" dirty="0">
                <a:latin typeface="+mj-lt"/>
              </a:rPr>
              <a:t> v The Land </a:t>
            </a:r>
            <a:r>
              <a:rPr lang="en-MY" b="1" i="1" dirty="0" err="1">
                <a:latin typeface="+mj-lt"/>
              </a:rPr>
              <a:t>Adminsitrator</a:t>
            </a:r>
            <a:r>
              <a:rPr lang="en-MY" b="1" i="1" dirty="0">
                <a:latin typeface="+mj-lt"/>
              </a:rPr>
              <a:t> of The District of </a:t>
            </a:r>
            <a:r>
              <a:rPr lang="en-MY" b="1" i="1" dirty="0" err="1">
                <a:latin typeface="+mj-lt"/>
              </a:rPr>
              <a:t>Alor</a:t>
            </a:r>
            <a:r>
              <a:rPr lang="en-MY" b="1" i="1" dirty="0">
                <a:latin typeface="+mj-lt"/>
              </a:rPr>
              <a:t> Gajah &amp; </a:t>
            </a:r>
            <a:r>
              <a:rPr lang="en-MY" b="1" i="1" dirty="0" err="1">
                <a:latin typeface="+mj-lt"/>
              </a:rPr>
              <a:t>Anor</a:t>
            </a:r>
            <a:r>
              <a:rPr lang="en-MY" b="1" i="1" dirty="0">
                <a:latin typeface="+mj-lt"/>
              </a:rPr>
              <a:t> [2013] 3 CLJ 649 </a:t>
            </a:r>
            <a:r>
              <a:rPr lang="en-MY" dirty="0">
                <a:latin typeface="+mj-lt"/>
              </a:rPr>
              <a:t>to result in a said acquisition to be </a:t>
            </a:r>
            <a:r>
              <a:rPr lang="en-MY" dirty="0" smtClean="0">
                <a:latin typeface="+mj-lt"/>
              </a:rPr>
              <a:t>unconstitutional.</a:t>
            </a:r>
          </a:p>
          <a:p>
            <a:pPr algn="just"/>
            <a:endParaRPr lang="en-US" dirty="0">
              <a:latin typeface="+mj-lt"/>
            </a:endParaRPr>
          </a:p>
          <a:p>
            <a:pPr algn="just"/>
            <a:r>
              <a:rPr lang="en-US" dirty="0" smtClean="0">
                <a:latin typeface="+mj-lt"/>
              </a:rPr>
              <a:t>In this case, the Court of Appeal </a:t>
            </a:r>
            <a:r>
              <a:rPr lang="en-MY" dirty="0">
                <a:latin typeface="+mj-lt"/>
              </a:rPr>
              <a:t>emphasize that the </a:t>
            </a:r>
            <a:r>
              <a:rPr lang="en-MY" dirty="0" smtClean="0">
                <a:latin typeface="+mj-lt"/>
              </a:rPr>
              <a:t>LAA </a:t>
            </a:r>
            <a:r>
              <a:rPr lang="en-MY" dirty="0">
                <a:latin typeface="+mj-lt"/>
              </a:rPr>
              <a:t>is a legislation which empowers State Authority to deprive a person of his property. </a:t>
            </a:r>
            <a:endParaRPr lang="en-MY" dirty="0" smtClean="0">
              <a:latin typeface="+mj-lt"/>
            </a:endParaRPr>
          </a:p>
          <a:p>
            <a:pPr marL="114300" indent="0" algn="just">
              <a:buNone/>
            </a:pPr>
            <a:endParaRPr lang="en-MY" dirty="0" smtClean="0">
              <a:latin typeface="+mj-lt"/>
            </a:endParaRPr>
          </a:p>
          <a:p>
            <a:pPr lvl="1" algn="just"/>
            <a:r>
              <a:rPr lang="en-MY" dirty="0" smtClean="0">
                <a:latin typeface="+mj-lt"/>
              </a:rPr>
              <a:t>Therefore, the provisions of the LAA must </a:t>
            </a:r>
            <a:r>
              <a:rPr lang="en-MY" dirty="0">
                <a:latin typeface="+mj-lt"/>
              </a:rPr>
              <a:t>be given a strict interpretation in favour of the person deprived of his property, in order to give meaning to the constitutional protection under </a:t>
            </a:r>
            <a:r>
              <a:rPr lang="en-MY" b="1" i="1" dirty="0">
                <a:latin typeface="+mj-lt"/>
              </a:rPr>
              <a:t>Article 13(1) of the Federal </a:t>
            </a:r>
            <a:r>
              <a:rPr lang="en-MY" b="1" i="1" dirty="0" smtClean="0">
                <a:latin typeface="+mj-lt"/>
              </a:rPr>
              <a:t>Constitution</a:t>
            </a:r>
            <a:r>
              <a:rPr lang="en-MY" dirty="0" smtClean="0">
                <a:latin typeface="+mj-lt"/>
              </a:rPr>
              <a:t>.</a:t>
            </a:r>
          </a:p>
          <a:p>
            <a:pPr marL="411480" lvl="1" indent="0" algn="just">
              <a:buNone/>
            </a:pPr>
            <a:endParaRPr lang="en-MY" dirty="0" smtClean="0">
              <a:latin typeface="+mj-lt"/>
            </a:endParaRPr>
          </a:p>
          <a:p>
            <a:pPr lvl="1" algn="just"/>
            <a:r>
              <a:rPr lang="en-MY" dirty="0">
                <a:latin typeface="+mj-lt"/>
              </a:rPr>
              <a:t>In that case, </a:t>
            </a:r>
            <a:r>
              <a:rPr lang="en-MY" b="1" dirty="0">
                <a:latin typeface="+mj-lt"/>
              </a:rPr>
              <a:t>Form A</a:t>
            </a:r>
            <a:r>
              <a:rPr lang="en-MY" dirty="0">
                <a:latin typeface="+mj-lt"/>
              </a:rPr>
              <a:t> was never published by the State Authority and hence, the land acquisition exercise not being carried out according to the law was contrary to </a:t>
            </a:r>
            <a:r>
              <a:rPr lang="en-MY" b="1" i="1" dirty="0">
                <a:latin typeface="+mj-lt"/>
              </a:rPr>
              <a:t>Article 13(1) of the Federal Constitution</a:t>
            </a:r>
            <a:endParaRPr lang="en-MY" b="1" i="1" dirty="0" smtClean="0">
              <a:latin typeface="+mj-lt"/>
            </a:endParaRPr>
          </a:p>
          <a:p>
            <a:pPr marL="411480" lvl="1" indent="0" algn="just">
              <a:buNone/>
            </a:pPr>
            <a:endParaRPr lang="en-MY" dirty="0">
              <a:latin typeface="+mj-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420836779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282154"/>
          </a:xfrm>
        </p:spPr>
        <p:txBody>
          <a:bodyPr/>
          <a:lstStyle/>
          <a:p>
            <a:r>
              <a:rPr lang="en-US" dirty="0" smtClean="0"/>
              <a:t>Time Period To Challenge</a:t>
            </a:r>
            <a:endParaRPr lang="en-MY" dirty="0"/>
          </a:p>
        </p:txBody>
      </p:sp>
      <p:sp>
        <p:nvSpPr>
          <p:cNvPr id="3" name="Content Placeholder 2"/>
          <p:cNvSpPr>
            <a:spLocks noGrp="1"/>
          </p:cNvSpPr>
          <p:nvPr>
            <p:ph idx="1"/>
          </p:nvPr>
        </p:nvSpPr>
        <p:spPr>
          <a:xfrm>
            <a:off x="457200" y="1772816"/>
            <a:ext cx="7620000" cy="4627984"/>
          </a:xfrm>
        </p:spPr>
        <p:txBody>
          <a:bodyPr>
            <a:normAutofit fontScale="92500"/>
          </a:bodyPr>
          <a:lstStyle/>
          <a:p>
            <a:pPr algn="just"/>
            <a:r>
              <a:rPr lang="en-US" dirty="0" smtClean="0">
                <a:latin typeface="+mj-lt"/>
              </a:rPr>
              <a:t>There has also been a recent clarification on the time requirement to file a Judicial Review under </a:t>
            </a:r>
            <a:r>
              <a:rPr lang="en-US" b="1" i="1" dirty="0" smtClean="0">
                <a:latin typeface="+mj-lt"/>
              </a:rPr>
              <a:t>Order 53 Rule 3(6) of the Rules of Court 2012</a:t>
            </a:r>
            <a:r>
              <a:rPr lang="en-US" dirty="0" smtClean="0">
                <a:latin typeface="+mj-lt"/>
              </a:rPr>
              <a:t>. </a:t>
            </a:r>
          </a:p>
          <a:p>
            <a:pPr marL="114300" indent="0" algn="just">
              <a:buNone/>
            </a:pPr>
            <a:endParaRPr lang="en-US" dirty="0" smtClean="0">
              <a:latin typeface="+mj-lt"/>
            </a:endParaRPr>
          </a:p>
          <a:p>
            <a:pPr algn="just"/>
            <a:r>
              <a:rPr lang="en-US" b="1" i="1" dirty="0" smtClean="0">
                <a:latin typeface="+mj-lt"/>
              </a:rPr>
              <a:t>Order 53 Rule 3(6) </a:t>
            </a:r>
            <a:r>
              <a:rPr lang="en-US" dirty="0" smtClean="0">
                <a:latin typeface="+mj-lt"/>
              </a:rPr>
              <a:t>states that a judicial review application is to be filed three (3) months </a:t>
            </a:r>
            <a:r>
              <a:rPr lang="en-US" dirty="0">
                <a:latin typeface="+mj-lt"/>
              </a:rPr>
              <a:t>from the date the grounds of the application first arose or when the decision was first communicated to the </a:t>
            </a:r>
            <a:r>
              <a:rPr lang="en-US" dirty="0" smtClean="0">
                <a:latin typeface="+mj-lt"/>
              </a:rPr>
              <a:t>respondent.</a:t>
            </a:r>
          </a:p>
          <a:p>
            <a:pPr marL="114300" indent="0" algn="just">
              <a:buNone/>
            </a:pPr>
            <a:endParaRPr lang="en-US" dirty="0" smtClean="0">
              <a:latin typeface="+mj-lt"/>
            </a:endParaRPr>
          </a:p>
          <a:p>
            <a:pPr algn="just"/>
            <a:r>
              <a:rPr lang="en-US" dirty="0">
                <a:latin typeface="+mj-lt"/>
              </a:rPr>
              <a:t>The Federal Court </a:t>
            </a:r>
            <a:r>
              <a:rPr lang="en-US" dirty="0" smtClean="0">
                <a:latin typeface="+mj-lt"/>
              </a:rPr>
              <a:t>decision of </a:t>
            </a:r>
            <a:r>
              <a:rPr lang="en-US" b="1" i="1" dirty="0" err="1">
                <a:latin typeface="+mj-lt"/>
              </a:rPr>
              <a:t>Kijal</a:t>
            </a:r>
            <a:r>
              <a:rPr lang="en-US" b="1" i="1" dirty="0">
                <a:latin typeface="+mj-lt"/>
              </a:rPr>
              <a:t> Resorts Sdn Bhd v </a:t>
            </a:r>
            <a:r>
              <a:rPr lang="en-US" b="1" i="1" dirty="0" err="1">
                <a:latin typeface="+mj-lt"/>
              </a:rPr>
              <a:t>Pentadbir</a:t>
            </a:r>
            <a:r>
              <a:rPr lang="en-US" b="1" i="1" dirty="0">
                <a:latin typeface="+mj-lt"/>
              </a:rPr>
              <a:t> Tanah </a:t>
            </a:r>
            <a:r>
              <a:rPr lang="en-US" b="1" i="1" dirty="0" err="1">
                <a:latin typeface="+mj-lt"/>
              </a:rPr>
              <a:t>Kemaman</a:t>
            </a:r>
            <a:r>
              <a:rPr lang="en-US" b="1" i="1" dirty="0">
                <a:latin typeface="+mj-lt"/>
              </a:rPr>
              <a:t> &amp; </a:t>
            </a:r>
            <a:r>
              <a:rPr lang="en-US" b="1" i="1" dirty="0" err="1">
                <a:latin typeface="+mj-lt"/>
              </a:rPr>
              <a:t>Anor</a:t>
            </a:r>
            <a:r>
              <a:rPr lang="en-US" b="1" i="1" dirty="0">
                <a:latin typeface="+mj-lt"/>
              </a:rPr>
              <a:t> [2016] 1 MLJ 544 </a:t>
            </a:r>
            <a:r>
              <a:rPr lang="en-US" i="1" dirty="0">
                <a:latin typeface="+mj-lt"/>
              </a:rPr>
              <a:t>has </a:t>
            </a:r>
            <a:r>
              <a:rPr lang="en-US" dirty="0" smtClean="0">
                <a:latin typeface="+mj-lt"/>
              </a:rPr>
              <a:t>clarified that time to file a judicial review </a:t>
            </a:r>
            <a:r>
              <a:rPr lang="en-US" u="sng" dirty="0" smtClean="0">
                <a:latin typeface="+mj-lt"/>
              </a:rPr>
              <a:t>begins when </a:t>
            </a:r>
            <a:r>
              <a:rPr lang="en-US" u="sng" dirty="0">
                <a:latin typeface="+mj-lt"/>
              </a:rPr>
              <a:t>the applicant has actual knowledge of a land acquisition decision that time begins to run – i.e. the delivery of Form E</a:t>
            </a:r>
            <a:r>
              <a:rPr lang="en-US" dirty="0">
                <a:latin typeface="+mj-lt"/>
              </a:rPr>
              <a:t>.</a:t>
            </a:r>
            <a:endParaRPr lang="en-US" dirty="0" smtClean="0">
              <a:latin typeface="+mj-lt"/>
            </a:endParaRPr>
          </a:p>
          <a:p>
            <a:pPr algn="just"/>
            <a:endParaRPr lang="en-US" dirty="0" smtClean="0">
              <a:latin typeface="+mj-lt"/>
            </a:endParaRPr>
          </a:p>
          <a:p>
            <a:pPr algn="just"/>
            <a:endParaRPr lang="en-US" dirty="0">
              <a:latin typeface="+mj-lt"/>
            </a:endParaRPr>
          </a:p>
          <a:p>
            <a:pPr algn="just"/>
            <a:endParaRPr lang="en-MY" dirty="0">
              <a:latin typeface="+mj-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408213073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Purpose of Acquisition</a:t>
            </a:r>
            <a:endParaRPr lang="en-MY" sz="4000" dirty="0"/>
          </a:p>
        </p:txBody>
      </p:sp>
      <p:sp>
        <p:nvSpPr>
          <p:cNvPr id="3" name="Content Placeholder 2"/>
          <p:cNvSpPr>
            <a:spLocks noGrp="1"/>
          </p:cNvSpPr>
          <p:nvPr>
            <p:ph idx="1"/>
          </p:nvPr>
        </p:nvSpPr>
        <p:spPr/>
        <p:txBody>
          <a:bodyPr>
            <a:normAutofit fontScale="92500" lnSpcReduction="10000"/>
          </a:bodyPr>
          <a:lstStyle/>
          <a:p>
            <a:pPr algn="just"/>
            <a:r>
              <a:rPr lang="en-MY" dirty="0">
                <a:latin typeface="+mj-lt"/>
              </a:rPr>
              <a:t>In </a:t>
            </a:r>
            <a:r>
              <a:rPr lang="en-MY" dirty="0" smtClean="0">
                <a:latin typeface="+mj-lt"/>
              </a:rPr>
              <a:t>the recent decision of </a:t>
            </a:r>
            <a:r>
              <a:rPr lang="en-MY" b="1" i="1" dirty="0" smtClean="0">
                <a:latin typeface="+mj-lt"/>
              </a:rPr>
              <a:t>Selangor </a:t>
            </a:r>
            <a:r>
              <a:rPr lang="en-MY" b="1" i="1" dirty="0">
                <a:latin typeface="+mj-lt"/>
              </a:rPr>
              <a:t>State Government &amp; </a:t>
            </a:r>
            <a:r>
              <a:rPr lang="en-MY" b="1" i="1" dirty="0" err="1">
                <a:latin typeface="+mj-lt"/>
              </a:rPr>
              <a:t>Anor</a:t>
            </a:r>
            <a:r>
              <a:rPr lang="en-MY" b="1" i="1" dirty="0">
                <a:latin typeface="+mj-lt"/>
              </a:rPr>
              <a:t> v Kuala Lumpur Kepong Sdn Bhd [2017] 9 CLJ 31</a:t>
            </a:r>
            <a:r>
              <a:rPr lang="en-MY" dirty="0">
                <a:latin typeface="+mj-lt"/>
              </a:rPr>
              <a:t>, the purpose of acquisition was for the public purpose of expanding the sanitary landfill. </a:t>
            </a:r>
            <a:endParaRPr lang="en-MY" dirty="0" smtClean="0">
              <a:latin typeface="+mj-lt"/>
            </a:endParaRPr>
          </a:p>
          <a:p>
            <a:pPr marL="114300" indent="0" algn="just">
              <a:buNone/>
            </a:pPr>
            <a:endParaRPr lang="en-MY" dirty="0" smtClean="0">
              <a:latin typeface="+mj-lt"/>
            </a:endParaRPr>
          </a:p>
          <a:p>
            <a:pPr algn="just"/>
            <a:r>
              <a:rPr lang="en-MY" dirty="0" smtClean="0">
                <a:latin typeface="+mj-lt"/>
              </a:rPr>
              <a:t>However</a:t>
            </a:r>
            <a:r>
              <a:rPr lang="en-MY" dirty="0">
                <a:latin typeface="+mj-lt"/>
              </a:rPr>
              <a:t>, the Appellant had not met and complied with the necessary requirements and qualifications under the Environment Quality Act 1974 for landfill use. </a:t>
            </a:r>
            <a:endParaRPr lang="en-MY" dirty="0" smtClean="0">
              <a:latin typeface="+mj-lt"/>
            </a:endParaRPr>
          </a:p>
          <a:p>
            <a:pPr marL="114300" indent="0" algn="just">
              <a:buNone/>
            </a:pPr>
            <a:endParaRPr lang="en-MY" dirty="0" smtClean="0">
              <a:latin typeface="+mj-lt"/>
            </a:endParaRPr>
          </a:p>
          <a:p>
            <a:pPr algn="just"/>
            <a:r>
              <a:rPr lang="en-MY" dirty="0" smtClean="0">
                <a:latin typeface="+mj-lt"/>
              </a:rPr>
              <a:t>It </a:t>
            </a:r>
            <a:r>
              <a:rPr lang="en-MY" dirty="0">
                <a:latin typeface="+mj-lt"/>
              </a:rPr>
              <a:t>was held that any </a:t>
            </a:r>
            <a:r>
              <a:rPr lang="en-MY" u="sng" dirty="0">
                <a:latin typeface="+mj-lt"/>
              </a:rPr>
              <a:t>compliance with requirements </a:t>
            </a:r>
            <a:r>
              <a:rPr lang="en-MY" dirty="0">
                <a:latin typeface="+mj-lt"/>
              </a:rPr>
              <a:t>(</a:t>
            </a:r>
            <a:r>
              <a:rPr lang="en-MY" dirty="0" err="1">
                <a:latin typeface="+mj-lt"/>
              </a:rPr>
              <a:t>ie</a:t>
            </a:r>
            <a:r>
              <a:rPr lang="en-MY" dirty="0">
                <a:latin typeface="+mj-lt"/>
              </a:rPr>
              <a:t>. to actuate the purpose) under other statutes is </a:t>
            </a:r>
            <a:r>
              <a:rPr lang="en-MY" u="sng" dirty="0">
                <a:latin typeface="+mj-lt"/>
              </a:rPr>
              <a:t>irrelevant</a:t>
            </a:r>
            <a:r>
              <a:rPr lang="en-MY" dirty="0">
                <a:latin typeface="+mj-lt"/>
              </a:rPr>
              <a:t> at the Acquisition stage. </a:t>
            </a:r>
            <a:endParaRPr lang="en-MY" dirty="0" smtClean="0">
              <a:latin typeface="+mj-lt"/>
            </a:endParaRPr>
          </a:p>
          <a:p>
            <a:pPr algn="just"/>
            <a:endParaRPr lang="en-MY" dirty="0" smtClean="0">
              <a:latin typeface="+mj-lt"/>
            </a:endParaRPr>
          </a:p>
          <a:p>
            <a:pPr lvl="1" algn="just"/>
            <a:r>
              <a:rPr lang="en-MY" dirty="0" smtClean="0">
                <a:latin typeface="+mj-lt"/>
              </a:rPr>
              <a:t>Nor </a:t>
            </a:r>
            <a:r>
              <a:rPr lang="en-MY" dirty="0">
                <a:latin typeface="+mj-lt"/>
              </a:rPr>
              <a:t>is the consideration that the subject land could have been leased instead of compulsorily acquiring it relevant. </a:t>
            </a:r>
          </a:p>
          <a:p>
            <a:pPr algn="just"/>
            <a:endParaRPr lang="en-MY" dirty="0">
              <a:latin typeface="+mj-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18614380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Procedures for Acquisition</a:t>
            </a:r>
            <a:endParaRPr lang="en-MY"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66714345"/>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276407558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412776"/>
            <a:ext cx="7620000" cy="1143000"/>
          </a:xfrm>
        </p:spPr>
        <p:txBody>
          <a:bodyPr/>
          <a:lstStyle/>
          <a:p>
            <a:pPr algn="ctr"/>
            <a:r>
              <a:rPr lang="en-US" sz="6000" dirty="0" smtClean="0"/>
              <a:t>Thank </a:t>
            </a:r>
            <a:r>
              <a:rPr lang="en-US" sz="6000" dirty="0" smtClean="0"/>
              <a:t>You</a:t>
            </a:r>
            <a:endParaRPr lang="en-MY" sz="6000" dirty="0"/>
          </a:p>
        </p:txBody>
      </p:sp>
      <p:sp>
        <p:nvSpPr>
          <p:cNvPr id="4" name="Subtitle 2"/>
          <p:cNvSpPr txBox="1">
            <a:spLocks/>
          </p:cNvSpPr>
          <p:nvPr/>
        </p:nvSpPr>
        <p:spPr>
          <a:xfrm>
            <a:off x="990560" y="2996952"/>
            <a:ext cx="6461760" cy="936104"/>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buNone/>
            </a:pPr>
            <a:r>
              <a:rPr lang="en-MY" b="1" dirty="0" smtClean="0">
                <a:solidFill>
                  <a:schemeClr val="accent1">
                    <a:lumMod val="50000"/>
                  </a:schemeClr>
                </a:solidFill>
                <a:latin typeface="+mj-lt"/>
              </a:rPr>
              <a:t>Have questions?</a:t>
            </a:r>
          </a:p>
          <a:p>
            <a:pPr marL="114300" indent="0" algn="ctr">
              <a:buNone/>
            </a:pPr>
            <a:r>
              <a:rPr lang="en-MY" dirty="0" smtClean="0">
                <a:solidFill>
                  <a:schemeClr val="accent1">
                    <a:lumMod val="50000"/>
                  </a:schemeClr>
                </a:solidFill>
                <a:latin typeface="+mj-lt"/>
              </a:rPr>
              <a:t>Contact us at</a:t>
            </a:r>
            <a:r>
              <a:rPr lang="en-MY" dirty="0" smtClean="0">
                <a:latin typeface="+mj-lt"/>
              </a:rPr>
              <a:t> </a:t>
            </a:r>
            <a:r>
              <a:rPr lang="en-MY" dirty="0" smtClean="0">
                <a:latin typeface="+mj-lt"/>
                <a:hlinkClick r:id="rId2"/>
              </a:rPr>
              <a:t>tp@thomasphilip.com.my</a:t>
            </a:r>
            <a:endParaRPr lang="en-MY" dirty="0" smtClean="0">
              <a:latin typeface="+mj-lt"/>
            </a:endParaRPr>
          </a:p>
        </p:txBody>
      </p:sp>
      <p:sp>
        <p:nvSpPr>
          <p:cNvPr id="5" name="Subtitle 2"/>
          <p:cNvSpPr txBox="1">
            <a:spLocks/>
          </p:cNvSpPr>
          <p:nvPr/>
        </p:nvSpPr>
        <p:spPr>
          <a:xfrm>
            <a:off x="971600" y="5373216"/>
            <a:ext cx="6461760" cy="936104"/>
          </a:xfrm>
          <a:prstGeom prst="rect">
            <a:avLst/>
          </a:prstGeom>
        </p:spPr>
        <p:txBody>
          <a:bodyPr vert="horz" lIns="91440" tIns="45720" rIns="91440" bIns="45720" rtlCol="0">
            <a:normAutofit fontScale="77500" lnSpcReduction="20000"/>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lnSpc>
                <a:spcPct val="120000"/>
              </a:lnSpc>
              <a:buNone/>
            </a:pPr>
            <a:r>
              <a:rPr lang="en-MY" sz="1200" b="1" dirty="0" smtClean="0">
                <a:solidFill>
                  <a:schemeClr val="bg1">
                    <a:lumMod val="50000"/>
                  </a:schemeClr>
                </a:solidFill>
                <a:latin typeface="+mj-lt"/>
              </a:rPr>
              <a:t>T: </a:t>
            </a:r>
            <a:r>
              <a:rPr lang="en-MY" sz="1200" dirty="0" smtClean="0">
                <a:solidFill>
                  <a:schemeClr val="bg1">
                    <a:lumMod val="50000"/>
                  </a:schemeClr>
                </a:solidFill>
                <a:latin typeface="+mj-lt"/>
              </a:rPr>
              <a:t>+603-62015678     |     </a:t>
            </a:r>
            <a:r>
              <a:rPr lang="en-MY" sz="1200" b="1" dirty="0" smtClean="0">
                <a:solidFill>
                  <a:schemeClr val="bg1">
                    <a:lumMod val="50000"/>
                  </a:schemeClr>
                </a:solidFill>
                <a:latin typeface="+mj-lt"/>
              </a:rPr>
              <a:t>F:</a:t>
            </a:r>
            <a:r>
              <a:rPr lang="en-MY" sz="1200" dirty="0" smtClean="0">
                <a:solidFill>
                  <a:schemeClr val="bg1">
                    <a:lumMod val="50000"/>
                  </a:schemeClr>
                </a:solidFill>
                <a:latin typeface="+mj-lt"/>
              </a:rPr>
              <a:t> +603-62035678     |     </a:t>
            </a:r>
            <a:r>
              <a:rPr lang="en-MY" sz="1200" b="1" dirty="0" smtClean="0">
                <a:solidFill>
                  <a:schemeClr val="bg1">
                    <a:lumMod val="50000"/>
                  </a:schemeClr>
                </a:solidFill>
                <a:latin typeface="+mj-lt"/>
              </a:rPr>
              <a:t>E:</a:t>
            </a:r>
            <a:r>
              <a:rPr lang="en-MY" sz="1200" dirty="0" smtClean="0">
                <a:solidFill>
                  <a:schemeClr val="bg1">
                    <a:lumMod val="50000"/>
                  </a:schemeClr>
                </a:solidFill>
                <a:latin typeface="+mj-lt"/>
              </a:rPr>
              <a:t> </a:t>
            </a:r>
            <a:r>
              <a:rPr lang="en-MY" sz="1200" dirty="0" smtClean="0">
                <a:solidFill>
                  <a:schemeClr val="bg1">
                    <a:lumMod val="50000"/>
                  </a:schemeClr>
                </a:solidFill>
                <a:latin typeface="+mj-lt"/>
                <a:hlinkClick r:id="rId2"/>
              </a:rPr>
              <a:t>tp@thomasphilip.com.my</a:t>
            </a:r>
            <a:endParaRPr lang="en-MY" sz="1200" dirty="0" smtClean="0">
              <a:solidFill>
                <a:schemeClr val="bg1">
                  <a:lumMod val="50000"/>
                </a:schemeClr>
              </a:solidFill>
              <a:latin typeface="+mj-lt"/>
            </a:endParaRPr>
          </a:p>
          <a:p>
            <a:pPr marL="114300" indent="0" algn="ctr">
              <a:lnSpc>
                <a:spcPct val="200000"/>
              </a:lnSpc>
              <a:spcAft>
                <a:spcPts val="1200"/>
              </a:spcAft>
              <a:buNone/>
            </a:pPr>
            <a:r>
              <a:rPr lang="en-MY" sz="1200" dirty="0" smtClean="0">
                <a:solidFill>
                  <a:schemeClr val="bg1">
                    <a:lumMod val="50000"/>
                  </a:schemeClr>
                </a:solidFill>
                <a:latin typeface="+mj-lt"/>
              </a:rPr>
              <a:t>5-1 </a:t>
            </a:r>
            <a:r>
              <a:rPr lang="en-MY" sz="1200" dirty="0" err="1" smtClean="0">
                <a:solidFill>
                  <a:schemeClr val="bg1">
                    <a:lumMod val="50000"/>
                  </a:schemeClr>
                </a:solidFill>
                <a:latin typeface="+mj-lt"/>
              </a:rPr>
              <a:t>Jalan</a:t>
            </a:r>
            <a:r>
              <a:rPr lang="en-MY" sz="1200" dirty="0" smtClean="0">
                <a:solidFill>
                  <a:schemeClr val="bg1">
                    <a:lumMod val="50000"/>
                  </a:schemeClr>
                </a:solidFill>
                <a:latin typeface="+mj-lt"/>
              </a:rPr>
              <a:t> 22A/70A, </a:t>
            </a:r>
            <a:r>
              <a:rPr lang="en-MY" sz="1200" dirty="0" err="1" smtClean="0">
                <a:solidFill>
                  <a:schemeClr val="bg1">
                    <a:lumMod val="50000"/>
                  </a:schemeClr>
                </a:solidFill>
                <a:latin typeface="+mj-lt"/>
              </a:rPr>
              <a:t>Wisma</a:t>
            </a:r>
            <a:r>
              <a:rPr lang="en-MY" sz="1200" dirty="0" smtClean="0">
                <a:solidFill>
                  <a:schemeClr val="bg1">
                    <a:lumMod val="50000"/>
                  </a:schemeClr>
                </a:solidFill>
                <a:latin typeface="+mj-lt"/>
              </a:rPr>
              <a:t> CKL, </a:t>
            </a:r>
            <a:r>
              <a:rPr lang="en-MY" sz="1200" dirty="0" err="1" smtClean="0">
                <a:solidFill>
                  <a:schemeClr val="bg1">
                    <a:lumMod val="50000"/>
                  </a:schemeClr>
                </a:solidFill>
                <a:latin typeface="+mj-lt"/>
              </a:rPr>
              <a:t>Desa</a:t>
            </a:r>
            <a:r>
              <a:rPr lang="en-MY" sz="1200" dirty="0" smtClean="0">
                <a:solidFill>
                  <a:schemeClr val="bg1">
                    <a:lumMod val="50000"/>
                  </a:schemeClr>
                </a:solidFill>
                <a:latin typeface="+mj-lt"/>
              </a:rPr>
              <a:t> Sri </a:t>
            </a:r>
            <a:r>
              <a:rPr lang="en-MY" sz="1200" dirty="0" err="1" smtClean="0">
                <a:solidFill>
                  <a:schemeClr val="bg1">
                    <a:lumMod val="50000"/>
                  </a:schemeClr>
                </a:solidFill>
                <a:latin typeface="+mj-lt"/>
              </a:rPr>
              <a:t>Hartamas</a:t>
            </a:r>
            <a:r>
              <a:rPr lang="en-MY" sz="1200" dirty="0" smtClean="0">
                <a:solidFill>
                  <a:schemeClr val="bg1">
                    <a:lumMod val="50000"/>
                  </a:schemeClr>
                </a:solidFill>
                <a:latin typeface="+mj-lt"/>
              </a:rPr>
              <a:t>, 50480 Kuala Lumpur, Malaysia</a:t>
            </a:r>
          </a:p>
          <a:p>
            <a:pPr marL="114300" indent="0" algn="ctr">
              <a:buNone/>
            </a:pPr>
            <a:r>
              <a:rPr lang="en-MY" sz="1900" dirty="0" smtClean="0">
                <a:solidFill>
                  <a:schemeClr val="bg1">
                    <a:lumMod val="50000"/>
                  </a:schemeClr>
                </a:solidFill>
                <a:latin typeface="+mj-lt"/>
              </a:rPr>
              <a:t>www.thomasphilip.com.my</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02443" y="4653136"/>
            <a:ext cx="2344089" cy="648072"/>
          </a:xfrm>
          <a:prstGeom prst="rect">
            <a:avLst/>
          </a:prstGeom>
        </p:spPr>
      </p:pic>
    </p:spTree>
    <p:extLst>
      <p:ext uri="{BB962C8B-B14F-4D97-AF65-F5344CB8AC3E}">
        <p14:creationId xmlns:p14="http://schemas.microsoft.com/office/powerpoint/2010/main" val="29518875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Notification to Public</a:t>
            </a:r>
            <a:endParaRPr lang="en-MY" dirty="0"/>
          </a:p>
        </p:txBody>
      </p:sp>
      <p:sp>
        <p:nvSpPr>
          <p:cNvPr id="3" name="Content Placeholder 2"/>
          <p:cNvSpPr>
            <a:spLocks noGrp="1"/>
          </p:cNvSpPr>
          <p:nvPr>
            <p:ph idx="1"/>
          </p:nvPr>
        </p:nvSpPr>
        <p:spPr/>
        <p:txBody>
          <a:bodyPr>
            <a:normAutofit fontScale="92500"/>
          </a:bodyPr>
          <a:lstStyle/>
          <a:p>
            <a:pPr algn="just"/>
            <a:r>
              <a:rPr lang="en-US" dirty="0" smtClean="0">
                <a:latin typeface="+mj-lt"/>
              </a:rPr>
              <a:t>The State Authority must publish its decision to acquire (</a:t>
            </a:r>
            <a:r>
              <a:rPr lang="en-US" b="1" dirty="0" smtClean="0">
                <a:latin typeface="+mj-lt"/>
              </a:rPr>
              <a:t>Form A</a:t>
            </a:r>
            <a:r>
              <a:rPr lang="en-US" dirty="0" smtClean="0">
                <a:latin typeface="+mj-lt"/>
              </a:rPr>
              <a:t>) in the Government Gazette. </a:t>
            </a:r>
            <a:r>
              <a:rPr lang="en-US" b="1" i="1" dirty="0" smtClean="0">
                <a:latin typeface="+mj-lt"/>
              </a:rPr>
              <a:t>(Section 4 of the LAA)</a:t>
            </a:r>
          </a:p>
          <a:p>
            <a:pPr marL="114300" indent="0" algn="just">
              <a:buNone/>
            </a:pPr>
            <a:endParaRPr lang="en-US" dirty="0" smtClean="0">
              <a:latin typeface="+mj-lt"/>
            </a:endParaRPr>
          </a:p>
          <a:p>
            <a:pPr algn="just"/>
            <a:r>
              <a:rPr lang="en-US" dirty="0" smtClean="0">
                <a:latin typeface="+mj-lt"/>
              </a:rPr>
              <a:t>The Land Administrator shall give public notice of the notification of the decision to acquire the land, by:-</a:t>
            </a:r>
          </a:p>
          <a:p>
            <a:pPr marL="114300" indent="0" algn="just">
              <a:buNone/>
            </a:pPr>
            <a:endParaRPr lang="en-US" dirty="0" smtClean="0">
              <a:latin typeface="+mj-lt"/>
            </a:endParaRPr>
          </a:p>
          <a:p>
            <a:pPr lvl="1" algn="just"/>
            <a:r>
              <a:rPr lang="en-US" dirty="0" smtClean="0">
                <a:latin typeface="+mj-lt"/>
              </a:rPr>
              <a:t>Publishing the notification </a:t>
            </a:r>
            <a:r>
              <a:rPr lang="en-US" dirty="0">
                <a:latin typeface="+mj-lt"/>
              </a:rPr>
              <a:t>at either the District Land Office, on public notice boards where the land is </a:t>
            </a:r>
            <a:r>
              <a:rPr lang="en-US" dirty="0" smtClean="0">
                <a:latin typeface="+mj-lt"/>
              </a:rPr>
              <a:t>situated; </a:t>
            </a:r>
            <a:r>
              <a:rPr lang="en-US" dirty="0">
                <a:latin typeface="+mj-lt"/>
              </a:rPr>
              <a:t>or </a:t>
            </a:r>
            <a:endParaRPr lang="en-US" dirty="0" smtClean="0">
              <a:latin typeface="+mj-lt"/>
            </a:endParaRPr>
          </a:p>
          <a:p>
            <a:pPr lvl="1" algn="just"/>
            <a:r>
              <a:rPr lang="en-US" dirty="0" smtClean="0">
                <a:latin typeface="+mj-lt"/>
              </a:rPr>
              <a:t>Publishing the notification near </a:t>
            </a:r>
            <a:r>
              <a:rPr lang="en-US" dirty="0">
                <a:latin typeface="+mj-lt"/>
              </a:rPr>
              <a:t>the land specified in that </a:t>
            </a:r>
            <a:r>
              <a:rPr lang="en-US" dirty="0" smtClean="0">
                <a:latin typeface="+mj-lt"/>
              </a:rPr>
              <a:t>notification.</a:t>
            </a:r>
          </a:p>
          <a:p>
            <a:pPr lvl="1" algn="just"/>
            <a:endParaRPr lang="en-US" dirty="0">
              <a:latin typeface="+mj-lt"/>
            </a:endParaRPr>
          </a:p>
          <a:p>
            <a:pPr algn="just"/>
            <a:r>
              <a:rPr lang="en-US" dirty="0" smtClean="0">
                <a:latin typeface="+mj-lt"/>
              </a:rPr>
              <a:t>If the land is acquired for a public purpose, the State Authority shall publish a declaration (</a:t>
            </a:r>
            <a:r>
              <a:rPr lang="en-US" b="1" dirty="0" smtClean="0">
                <a:latin typeface="+mj-lt"/>
              </a:rPr>
              <a:t>Form D</a:t>
            </a:r>
            <a:r>
              <a:rPr lang="en-US" dirty="0" smtClean="0">
                <a:latin typeface="+mj-lt"/>
              </a:rPr>
              <a:t>) stating as such in the Government Gazette.  </a:t>
            </a:r>
            <a:r>
              <a:rPr lang="en-US" b="1" i="1" dirty="0" smtClean="0">
                <a:latin typeface="+mj-lt"/>
              </a:rPr>
              <a:t>(Section 8 of the LAA)</a:t>
            </a:r>
            <a:endParaRPr lang="en-US" b="1" i="1" dirty="0">
              <a:latin typeface="+mj-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14983880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Persons interested</a:t>
            </a:r>
            <a:endParaRPr lang="en-MY" dirty="0"/>
          </a:p>
        </p:txBody>
      </p:sp>
      <p:sp>
        <p:nvSpPr>
          <p:cNvPr id="3" name="Content Placeholder 2"/>
          <p:cNvSpPr>
            <a:spLocks noGrp="1"/>
          </p:cNvSpPr>
          <p:nvPr>
            <p:ph idx="1"/>
          </p:nvPr>
        </p:nvSpPr>
        <p:spPr/>
        <p:txBody>
          <a:bodyPr>
            <a:normAutofit lnSpcReduction="10000"/>
          </a:bodyPr>
          <a:lstStyle/>
          <a:p>
            <a:pPr algn="just"/>
            <a:r>
              <a:rPr lang="en-US" dirty="0" smtClean="0">
                <a:latin typeface="+mj-lt"/>
              </a:rPr>
              <a:t>The </a:t>
            </a:r>
            <a:r>
              <a:rPr lang="en-US" b="1" i="1" dirty="0" smtClean="0">
                <a:latin typeface="+mj-lt"/>
              </a:rPr>
              <a:t>Section 2 of the LAA </a:t>
            </a:r>
            <a:r>
              <a:rPr lang="en-US" dirty="0" smtClean="0">
                <a:latin typeface="+mj-lt"/>
              </a:rPr>
              <a:t>defines “persons interested” to include every person claiming in interest in compensation to be made on account of the acquisition of land under the LAA. This does not include tenants at will. </a:t>
            </a:r>
          </a:p>
          <a:p>
            <a:pPr marL="114300" indent="0" algn="just">
              <a:buNone/>
            </a:pPr>
            <a:endParaRPr lang="en-US" dirty="0" smtClean="0">
              <a:latin typeface="+mj-lt"/>
            </a:endParaRPr>
          </a:p>
          <a:p>
            <a:pPr algn="just"/>
            <a:r>
              <a:rPr lang="en-US" dirty="0" smtClean="0">
                <a:latin typeface="+mj-lt"/>
              </a:rPr>
              <a:t>Examples of persons interested would include:-</a:t>
            </a:r>
          </a:p>
          <a:p>
            <a:pPr algn="just"/>
            <a:endParaRPr lang="en-US" dirty="0" smtClean="0">
              <a:latin typeface="+mj-lt"/>
            </a:endParaRPr>
          </a:p>
          <a:p>
            <a:pPr lvl="1" algn="just"/>
            <a:r>
              <a:rPr lang="en-US" dirty="0" smtClean="0">
                <a:latin typeface="+mj-lt"/>
              </a:rPr>
              <a:t>Registered proprietors;</a:t>
            </a:r>
          </a:p>
          <a:p>
            <a:pPr lvl="1" algn="just"/>
            <a:r>
              <a:rPr lang="en-US" dirty="0" smtClean="0">
                <a:latin typeface="+mj-lt"/>
              </a:rPr>
              <a:t>Occupiers; and a</a:t>
            </a:r>
          </a:p>
          <a:p>
            <a:pPr lvl="1" algn="just"/>
            <a:r>
              <a:rPr lang="en-US" dirty="0">
                <a:latin typeface="+mj-lt"/>
              </a:rPr>
              <a:t>A</a:t>
            </a:r>
            <a:r>
              <a:rPr lang="en-US" dirty="0" smtClean="0">
                <a:latin typeface="+mj-lt"/>
              </a:rPr>
              <a:t>ny persons with a registered interest in the land.</a:t>
            </a:r>
          </a:p>
          <a:p>
            <a:pPr lvl="1" algn="just"/>
            <a:endParaRPr lang="en-US" dirty="0">
              <a:latin typeface="+mj-lt"/>
            </a:endParaRPr>
          </a:p>
          <a:p>
            <a:pPr algn="just"/>
            <a:r>
              <a:rPr lang="en-US" dirty="0">
                <a:latin typeface="+mj-lt"/>
              </a:rPr>
              <a:t>Only “persons interested” under the LAA are allowed to raise an objection as to the Land Administrator’s Award, and required to receive notification of any land acquisition.  </a:t>
            </a:r>
            <a:endParaRPr lang="en-US" dirty="0" smtClean="0">
              <a:latin typeface="+mj-lt"/>
            </a:endParaRPr>
          </a:p>
          <a:p>
            <a:pPr marL="114300" indent="0" algn="just">
              <a:buNone/>
            </a:pPr>
            <a:endParaRPr lang="en-US" dirty="0" smtClean="0">
              <a:latin typeface="+mj-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1385320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Entry and Survey</a:t>
            </a:r>
            <a:endParaRPr lang="en-MY" dirty="0"/>
          </a:p>
        </p:txBody>
      </p:sp>
      <p:sp>
        <p:nvSpPr>
          <p:cNvPr id="3" name="Content Placeholder 2"/>
          <p:cNvSpPr>
            <a:spLocks noGrp="1"/>
          </p:cNvSpPr>
          <p:nvPr>
            <p:ph idx="1"/>
          </p:nvPr>
        </p:nvSpPr>
        <p:spPr/>
        <p:txBody>
          <a:bodyPr>
            <a:normAutofit fontScale="77500" lnSpcReduction="20000"/>
          </a:bodyPr>
          <a:lstStyle/>
          <a:p>
            <a:pPr algn="just"/>
            <a:r>
              <a:rPr lang="en-US" dirty="0" smtClean="0">
                <a:latin typeface="+mj-lt"/>
              </a:rPr>
              <a:t>The </a:t>
            </a:r>
            <a:r>
              <a:rPr lang="en-US" dirty="0">
                <a:latin typeface="+mj-lt"/>
              </a:rPr>
              <a:t>State Director of Lands and Mines </a:t>
            </a:r>
            <a:r>
              <a:rPr lang="en-US" dirty="0" smtClean="0">
                <a:latin typeface="+mj-lt"/>
              </a:rPr>
              <a:t>may authorize </a:t>
            </a:r>
            <a:r>
              <a:rPr lang="en-US" dirty="0">
                <a:latin typeface="+mj-lt"/>
              </a:rPr>
              <a:t>any </a:t>
            </a:r>
            <a:r>
              <a:rPr lang="en-US" dirty="0" smtClean="0">
                <a:latin typeface="+mj-lt"/>
              </a:rPr>
              <a:t>of its officer </a:t>
            </a:r>
            <a:r>
              <a:rPr lang="en-US" dirty="0">
                <a:latin typeface="+mj-lt"/>
              </a:rPr>
              <a:t>or </a:t>
            </a:r>
            <a:r>
              <a:rPr lang="en-US" dirty="0" smtClean="0">
                <a:latin typeface="+mj-lt"/>
              </a:rPr>
              <a:t>person to </a:t>
            </a:r>
            <a:r>
              <a:rPr lang="en-US" dirty="0">
                <a:latin typeface="+mj-lt"/>
              </a:rPr>
              <a:t>enter the </a:t>
            </a:r>
            <a:r>
              <a:rPr lang="en-US" dirty="0" smtClean="0">
                <a:latin typeface="+mj-lt"/>
              </a:rPr>
              <a:t>land by way </a:t>
            </a:r>
            <a:r>
              <a:rPr lang="en-US" b="1" dirty="0" smtClean="0">
                <a:latin typeface="+mj-lt"/>
              </a:rPr>
              <a:t>Form B</a:t>
            </a:r>
            <a:r>
              <a:rPr lang="en-US" dirty="0" smtClean="0">
                <a:latin typeface="+mj-lt"/>
              </a:rPr>
              <a:t>. </a:t>
            </a:r>
            <a:r>
              <a:rPr lang="en-US" b="1" dirty="0" smtClean="0">
                <a:latin typeface="+mj-lt"/>
              </a:rPr>
              <a:t>Form B</a:t>
            </a:r>
            <a:r>
              <a:rPr lang="en-US" dirty="0" smtClean="0">
                <a:latin typeface="+mj-lt"/>
              </a:rPr>
              <a:t> shall also specify the works that those </a:t>
            </a:r>
            <a:r>
              <a:rPr lang="en-US" dirty="0" err="1" smtClean="0">
                <a:latin typeface="+mj-lt"/>
              </a:rPr>
              <a:t>authorised</a:t>
            </a:r>
            <a:r>
              <a:rPr lang="en-US" dirty="0" smtClean="0">
                <a:latin typeface="+mj-lt"/>
              </a:rPr>
              <a:t> officer can do. </a:t>
            </a:r>
            <a:r>
              <a:rPr lang="en-US" b="1" i="1" dirty="0" smtClean="0">
                <a:latin typeface="+mj-lt"/>
              </a:rPr>
              <a:t>(Section 5 of the LAA)</a:t>
            </a:r>
          </a:p>
          <a:p>
            <a:pPr algn="just"/>
            <a:endParaRPr lang="en-US" dirty="0" smtClean="0">
              <a:latin typeface="+mj-lt"/>
            </a:endParaRPr>
          </a:p>
          <a:p>
            <a:pPr lvl="1" algn="just"/>
            <a:r>
              <a:rPr lang="en-US" dirty="0" smtClean="0">
                <a:latin typeface="+mj-lt"/>
              </a:rPr>
              <a:t>These works include: Surveying the land, marking levels and boundaries, as well as all other acts necessary to ascertain whether the land is adapted for the purposes for which it is to be acquired. </a:t>
            </a:r>
          </a:p>
          <a:p>
            <a:pPr marL="114300" indent="0" algn="just">
              <a:buNone/>
            </a:pPr>
            <a:endParaRPr lang="en-US" dirty="0" smtClean="0">
              <a:latin typeface="+mj-lt"/>
            </a:endParaRPr>
          </a:p>
          <a:p>
            <a:pPr algn="just"/>
            <a:r>
              <a:rPr lang="en-US" dirty="0" smtClean="0">
                <a:latin typeface="+mj-lt"/>
              </a:rPr>
              <a:t>The persons </a:t>
            </a:r>
            <a:r>
              <a:rPr lang="en-US" dirty="0" err="1" smtClean="0">
                <a:latin typeface="+mj-lt"/>
              </a:rPr>
              <a:t>authorised</a:t>
            </a:r>
            <a:r>
              <a:rPr lang="en-US" dirty="0" smtClean="0">
                <a:latin typeface="+mj-lt"/>
              </a:rPr>
              <a:t> must produce his letter of authority (</a:t>
            </a:r>
            <a:r>
              <a:rPr lang="en-US" b="1" dirty="0" smtClean="0">
                <a:latin typeface="+mj-lt"/>
              </a:rPr>
              <a:t>Form B</a:t>
            </a:r>
            <a:r>
              <a:rPr lang="en-US" dirty="0" smtClean="0">
                <a:latin typeface="+mj-lt"/>
              </a:rPr>
              <a:t>) and a copy of </a:t>
            </a:r>
            <a:r>
              <a:rPr lang="en-US" b="1" dirty="0" smtClean="0">
                <a:latin typeface="+mj-lt"/>
              </a:rPr>
              <a:t>Form A</a:t>
            </a:r>
            <a:r>
              <a:rPr lang="en-US" dirty="0" smtClean="0">
                <a:latin typeface="+mj-lt"/>
              </a:rPr>
              <a:t> if requested, before they can enter into the land.</a:t>
            </a:r>
          </a:p>
          <a:p>
            <a:pPr marL="114300" indent="0" algn="just">
              <a:buNone/>
            </a:pPr>
            <a:endParaRPr lang="en-US" dirty="0" smtClean="0">
              <a:latin typeface="+mj-lt"/>
            </a:endParaRPr>
          </a:p>
          <a:p>
            <a:pPr algn="just"/>
            <a:r>
              <a:rPr lang="en-US" dirty="0" smtClean="0">
                <a:latin typeface="+mj-lt"/>
              </a:rPr>
              <a:t>There will be no forced entry on the land. However, persons </a:t>
            </a:r>
            <a:r>
              <a:rPr lang="en-US" dirty="0" err="1" smtClean="0">
                <a:latin typeface="+mj-lt"/>
              </a:rPr>
              <a:t>authorised</a:t>
            </a:r>
            <a:r>
              <a:rPr lang="en-US" dirty="0" smtClean="0">
                <a:latin typeface="+mj-lt"/>
              </a:rPr>
              <a:t> may enter the land upon giving the occupier three (3) days notice. </a:t>
            </a:r>
          </a:p>
          <a:p>
            <a:pPr algn="just"/>
            <a:endParaRPr lang="en-US" dirty="0">
              <a:latin typeface="+mj-lt"/>
            </a:endParaRPr>
          </a:p>
          <a:p>
            <a:pPr algn="just"/>
            <a:r>
              <a:rPr lang="en-US" dirty="0" smtClean="0">
                <a:latin typeface="+mj-lt"/>
              </a:rPr>
              <a:t>Where any persons </a:t>
            </a:r>
            <a:r>
              <a:rPr lang="en-US" dirty="0" err="1" smtClean="0">
                <a:latin typeface="+mj-lt"/>
              </a:rPr>
              <a:t>authorised</a:t>
            </a:r>
            <a:r>
              <a:rPr lang="en-US" dirty="0" smtClean="0">
                <a:latin typeface="+mj-lt"/>
              </a:rPr>
              <a:t> causes damage to the land, he shall as soon as possible compensate the occupier for all such damage. </a:t>
            </a:r>
            <a:r>
              <a:rPr lang="en-US" b="1" i="1" dirty="0" smtClean="0">
                <a:latin typeface="+mj-lt"/>
              </a:rPr>
              <a:t>(Section 6 of the LAA)</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21057552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Enquiry by Land Administrator</a:t>
            </a:r>
            <a:endParaRPr lang="en-MY" dirty="0"/>
          </a:p>
        </p:txBody>
      </p:sp>
      <p:sp>
        <p:nvSpPr>
          <p:cNvPr id="3" name="Content Placeholder 2"/>
          <p:cNvSpPr>
            <a:spLocks noGrp="1"/>
          </p:cNvSpPr>
          <p:nvPr>
            <p:ph idx="1"/>
          </p:nvPr>
        </p:nvSpPr>
        <p:spPr/>
        <p:txBody>
          <a:bodyPr>
            <a:normAutofit lnSpcReduction="10000"/>
          </a:bodyPr>
          <a:lstStyle/>
          <a:p>
            <a:pPr algn="just"/>
            <a:r>
              <a:rPr lang="en-US" dirty="0" smtClean="0">
                <a:latin typeface="+mj-lt"/>
              </a:rPr>
              <a:t>The Land Administrator then holds an Enquiry for the hearing of claims to compensation for all  interests in the acquired land. </a:t>
            </a:r>
            <a:r>
              <a:rPr lang="en-US" b="1" i="1" dirty="0" smtClean="0">
                <a:latin typeface="+mj-lt"/>
              </a:rPr>
              <a:t>(Section 10 of the LAA)</a:t>
            </a:r>
          </a:p>
          <a:p>
            <a:pPr marL="114300" indent="0" algn="just">
              <a:buNone/>
            </a:pPr>
            <a:endParaRPr lang="en-US" dirty="0" smtClean="0">
              <a:latin typeface="+mj-lt"/>
            </a:endParaRPr>
          </a:p>
          <a:p>
            <a:pPr algn="just"/>
            <a:r>
              <a:rPr lang="en-US" dirty="0" smtClean="0">
                <a:latin typeface="+mj-lt"/>
              </a:rPr>
              <a:t>It is at this stage that persons interested are able to raise any objections and/or issues in relation to the </a:t>
            </a:r>
            <a:r>
              <a:rPr lang="en-US" dirty="0">
                <a:latin typeface="+mj-lt"/>
              </a:rPr>
              <a:t> </a:t>
            </a:r>
            <a:r>
              <a:rPr lang="en-US" dirty="0" smtClean="0">
                <a:latin typeface="+mj-lt"/>
              </a:rPr>
              <a:t>acquisition. </a:t>
            </a:r>
          </a:p>
          <a:p>
            <a:pPr algn="just"/>
            <a:endParaRPr lang="en-US" dirty="0">
              <a:latin typeface="+mj-lt"/>
            </a:endParaRPr>
          </a:p>
          <a:p>
            <a:pPr algn="just"/>
            <a:r>
              <a:rPr lang="en-US" dirty="0" smtClean="0">
                <a:latin typeface="+mj-lt"/>
              </a:rPr>
              <a:t>The parties can also have their lawyers present at an Enquiry.</a:t>
            </a:r>
          </a:p>
          <a:p>
            <a:pPr marL="114300" indent="0" algn="just">
              <a:buNone/>
            </a:pPr>
            <a:endParaRPr lang="en-US" dirty="0" smtClean="0">
              <a:latin typeface="+mj-lt"/>
            </a:endParaRPr>
          </a:p>
          <a:p>
            <a:pPr algn="just"/>
            <a:r>
              <a:rPr lang="en-US" dirty="0" smtClean="0">
                <a:latin typeface="+mj-lt"/>
              </a:rPr>
              <a:t>The Land Administrator shall not hold the Enquiry earlier than twenty-one (21) days after the date of publication of the notice.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3571771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Enquiry by Land Administrator</a:t>
            </a:r>
            <a:endParaRPr lang="en-MY" dirty="0"/>
          </a:p>
        </p:txBody>
      </p:sp>
      <p:sp>
        <p:nvSpPr>
          <p:cNvPr id="3" name="Content Placeholder 2"/>
          <p:cNvSpPr>
            <a:spLocks noGrp="1"/>
          </p:cNvSpPr>
          <p:nvPr>
            <p:ph idx="1"/>
          </p:nvPr>
        </p:nvSpPr>
        <p:spPr/>
        <p:txBody>
          <a:bodyPr>
            <a:normAutofit fontScale="92500"/>
          </a:bodyPr>
          <a:lstStyle/>
          <a:p>
            <a:pPr algn="just"/>
            <a:r>
              <a:rPr lang="en-US" u="sng" dirty="0" smtClean="0">
                <a:latin typeface="+mj-lt"/>
              </a:rPr>
              <a:t>Requirements</a:t>
            </a:r>
            <a:r>
              <a:rPr lang="en-US" dirty="0" smtClean="0">
                <a:latin typeface="+mj-lt"/>
              </a:rPr>
              <a:t>:-</a:t>
            </a:r>
          </a:p>
          <a:p>
            <a:pPr marL="114300" indent="0" algn="just">
              <a:buNone/>
            </a:pPr>
            <a:endParaRPr lang="en-US" dirty="0" smtClean="0">
              <a:latin typeface="+mj-lt"/>
            </a:endParaRPr>
          </a:p>
          <a:p>
            <a:pPr algn="just"/>
            <a:r>
              <a:rPr lang="en-US" dirty="0" smtClean="0">
                <a:latin typeface="+mj-lt"/>
              </a:rPr>
              <a:t>Pursuant to </a:t>
            </a:r>
            <a:r>
              <a:rPr lang="en-US" b="1" i="1" dirty="0" smtClean="0">
                <a:latin typeface="+mj-lt"/>
              </a:rPr>
              <a:t>Section 10 of the LAA</a:t>
            </a:r>
            <a:r>
              <a:rPr lang="en-US" dirty="0" smtClean="0">
                <a:latin typeface="+mj-lt"/>
              </a:rPr>
              <a:t>, the Land Administrator shall give public notice (</a:t>
            </a:r>
            <a:r>
              <a:rPr lang="en-US" b="1" dirty="0" smtClean="0">
                <a:latin typeface="+mj-lt"/>
              </a:rPr>
              <a:t>Form E</a:t>
            </a:r>
            <a:r>
              <a:rPr lang="en-US" dirty="0" smtClean="0">
                <a:latin typeface="+mj-lt"/>
              </a:rPr>
              <a:t>) of the Enquiry by the following means:-</a:t>
            </a:r>
          </a:p>
          <a:p>
            <a:pPr marL="114300" indent="0" algn="just">
              <a:buNone/>
            </a:pPr>
            <a:endParaRPr lang="en-US" dirty="0" smtClean="0">
              <a:latin typeface="+mj-lt"/>
            </a:endParaRPr>
          </a:p>
          <a:p>
            <a:pPr lvl="1" algn="just"/>
            <a:r>
              <a:rPr lang="en-MY" dirty="0" smtClean="0">
                <a:latin typeface="+mj-lt"/>
              </a:rPr>
              <a:t>Notification </a:t>
            </a:r>
            <a:r>
              <a:rPr lang="en-MY" dirty="0">
                <a:latin typeface="+mj-lt"/>
              </a:rPr>
              <a:t>in the </a:t>
            </a:r>
            <a:r>
              <a:rPr lang="en-MY" dirty="0" smtClean="0">
                <a:latin typeface="+mj-lt"/>
              </a:rPr>
              <a:t>Gazette; </a:t>
            </a:r>
            <a:r>
              <a:rPr lang="en-MY" dirty="0">
                <a:latin typeface="+mj-lt"/>
              </a:rPr>
              <a:t>and/or </a:t>
            </a:r>
            <a:endParaRPr lang="en-MY" dirty="0" smtClean="0">
              <a:latin typeface="+mj-lt"/>
            </a:endParaRPr>
          </a:p>
          <a:p>
            <a:pPr lvl="1" algn="just"/>
            <a:r>
              <a:rPr lang="en-MY" dirty="0" smtClean="0">
                <a:latin typeface="+mj-lt"/>
              </a:rPr>
              <a:t>Copies of said notice </a:t>
            </a:r>
            <a:r>
              <a:rPr lang="en-MY" dirty="0">
                <a:latin typeface="+mj-lt"/>
              </a:rPr>
              <a:t>being posted at the District Land Office, on public notice boards in the relevant </a:t>
            </a:r>
            <a:r>
              <a:rPr lang="en-MY" dirty="0" err="1">
                <a:latin typeface="+mj-lt"/>
              </a:rPr>
              <a:t>mukim</a:t>
            </a:r>
            <a:r>
              <a:rPr lang="en-MY" dirty="0">
                <a:latin typeface="+mj-lt"/>
              </a:rPr>
              <a:t> or </a:t>
            </a:r>
            <a:r>
              <a:rPr lang="en-MY" dirty="0" smtClean="0">
                <a:latin typeface="+mj-lt"/>
              </a:rPr>
              <a:t>township; </a:t>
            </a:r>
            <a:r>
              <a:rPr lang="en-MY" dirty="0">
                <a:latin typeface="+mj-lt"/>
              </a:rPr>
              <a:t>and </a:t>
            </a:r>
            <a:endParaRPr lang="en-MY" dirty="0" smtClean="0">
              <a:latin typeface="+mj-lt"/>
            </a:endParaRPr>
          </a:p>
          <a:p>
            <a:pPr lvl="1" algn="just"/>
            <a:r>
              <a:rPr lang="en-MY" dirty="0" smtClean="0">
                <a:latin typeface="+mj-lt"/>
              </a:rPr>
              <a:t>In </a:t>
            </a:r>
            <a:r>
              <a:rPr lang="en-MY" dirty="0">
                <a:latin typeface="+mj-lt"/>
              </a:rPr>
              <a:t>other such places on or near lands specified in the document as the Land Administrator sees </a:t>
            </a:r>
            <a:r>
              <a:rPr lang="en-MY" dirty="0" smtClean="0">
                <a:latin typeface="+mj-lt"/>
              </a:rPr>
              <a:t>fit</a:t>
            </a:r>
            <a:r>
              <a:rPr lang="en-US" dirty="0" smtClean="0">
                <a:latin typeface="+mj-lt"/>
              </a:rPr>
              <a:t>. </a:t>
            </a:r>
          </a:p>
          <a:p>
            <a:pPr marL="411480" lvl="1" indent="0" algn="just">
              <a:buNone/>
            </a:pPr>
            <a:endParaRPr lang="en-US" dirty="0">
              <a:latin typeface="+mj-lt"/>
            </a:endParaRPr>
          </a:p>
          <a:p>
            <a:pPr algn="just"/>
            <a:r>
              <a:rPr lang="en-US" b="1" i="1" dirty="0" smtClean="0">
                <a:latin typeface="+mj-lt"/>
              </a:rPr>
              <a:t>Section 52 of the LAA </a:t>
            </a:r>
            <a:r>
              <a:rPr lang="en-US" dirty="0" smtClean="0">
                <a:latin typeface="+mj-lt"/>
              </a:rPr>
              <a:t>– relates to manner of public notification. </a:t>
            </a:r>
            <a:endParaRPr lang="en-MY" dirty="0">
              <a:latin typeface="+mj-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16632"/>
            <a:ext cx="1656186" cy="457887"/>
          </a:xfrm>
          <a:prstGeom prst="rect">
            <a:avLst/>
          </a:prstGeom>
        </p:spPr>
      </p:pic>
    </p:spTree>
    <p:extLst>
      <p:ext uri="{BB962C8B-B14F-4D97-AF65-F5344CB8AC3E}">
        <p14:creationId xmlns:p14="http://schemas.microsoft.com/office/powerpoint/2010/main" val="13464601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3662</TotalTime>
  <Words>3653</Words>
  <Application>Microsoft Office PowerPoint</Application>
  <PresentationFormat>On-screen Show (4:3)</PresentationFormat>
  <Paragraphs>298</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Adjacency</vt:lpstr>
      <vt:lpstr>Land Acquisition – The Must Know &amp; The Must Not</vt:lpstr>
      <vt:lpstr>Land Acquisition – A brief introduction</vt:lpstr>
      <vt:lpstr>General Process of A LAND Acquisition</vt:lpstr>
      <vt:lpstr>Procedures for Acquisition</vt:lpstr>
      <vt:lpstr>Notification to Public</vt:lpstr>
      <vt:lpstr>Persons interested</vt:lpstr>
      <vt:lpstr>Entry and Survey</vt:lpstr>
      <vt:lpstr>Enquiry by Land Administrator</vt:lpstr>
      <vt:lpstr>Enquiry by Land Administrator</vt:lpstr>
      <vt:lpstr>Enquiry by Land Administrator</vt:lpstr>
      <vt:lpstr>Enquiry by Land Administrator</vt:lpstr>
      <vt:lpstr>Enquiry by Land Administrator</vt:lpstr>
      <vt:lpstr>Enquiry by Land Administrator</vt:lpstr>
      <vt:lpstr>Enquiry by Land Administrator </vt:lpstr>
      <vt:lpstr>Enquiry by Land Administrator </vt:lpstr>
      <vt:lpstr>Enquiry by Land Administrator </vt:lpstr>
      <vt:lpstr>Award by Land Administrator </vt:lpstr>
      <vt:lpstr>Recent developments &amp; NOTABLE CASES – considerations at an enquiry</vt:lpstr>
      <vt:lpstr>Reasonable Expenses</vt:lpstr>
      <vt:lpstr>Potential Value of Land</vt:lpstr>
      <vt:lpstr>Illegal Conduct not a Basis for Compensation</vt:lpstr>
      <vt:lpstr>Contesting an award of compensation</vt:lpstr>
      <vt:lpstr>Land Reference Proceedings</vt:lpstr>
      <vt:lpstr>Land Reference Proceedings</vt:lpstr>
      <vt:lpstr>Land Reference Proceedings</vt:lpstr>
      <vt:lpstr>Land Reference Proceedings</vt:lpstr>
      <vt:lpstr>Appealing Land Reference Order</vt:lpstr>
      <vt:lpstr>Recent developments – appealing a land reference order</vt:lpstr>
      <vt:lpstr>Section 40D of the LAA</vt:lpstr>
      <vt:lpstr>Unconstitutionality of Section 40D (1) &amp; (2)</vt:lpstr>
      <vt:lpstr>Constitutionality of Section 49(3) of the LAA</vt:lpstr>
      <vt:lpstr>Challenging an acquisition - Judicial review</vt:lpstr>
      <vt:lpstr>Challenging a Land Acquisition</vt:lpstr>
      <vt:lpstr>Grounds for Challenging an Acquisition</vt:lpstr>
      <vt:lpstr>Cases and recent developments </vt:lpstr>
      <vt:lpstr>Compliance with Statutory Requirements</vt:lpstr>
      <vt:lpstr>Compliance with Statutory Requirements</vt:lpstr>
      <vt:lpstr>Time Period To Challenge</vt:lpstr>
      <vt:lpstr>Purpose of Acquisition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Land Acquisition 101</dc:title>
  <dc:creator>Pauline Lim Wenjun</dc:creator>
  <cp:lastModifiedBy>Adeline</cp:lastModifiedBy>
  <cp:revision>64</cp:revision>
  <dcterms:created xsi:type="dcterms:W3CDTF">2018-07-10T01:42:38Z</dcterms:created>
  <dcterms:modified xsi:type="dcterms:W3CDTF">2018-07-15T04:42:39Z</dcterms:modified>
</cp:coreProperties>
</file>